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" name="Shape 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377665" y="427734"/>
            <a:ext cx="6797996" cy="1710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377665" y="2459482"/>
            <a:ext cx="6797996" cy="7057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931233" y="9944861"/>
            <a:ext cx="244426" cy="2416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6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16.jpe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16.jpeg"/><Relationship Id="rId4" Type="http://schemas.openxmlformats.org/officeDocument/2006/relationships/image" Target="../media/image3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1"/>
          <p:cNvSpPr/>
          <p:nvPr/>
        </p:nvSpPr>
        <p:spPr>
          <a:xfrm>
            <a:off x="15727756" y="0"/>
            <a:ext cx="878856" cy="101663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" name="object 3"/>
          <p:cNvSpPr txBox="1"/>
          <p:nvPr/>
        </p:nvSpPr>
        <p:spPr>
          <a:xfrm>
            <a:off x="8777457" y="2531304"/>
            <a:ext cx="590188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500"/>
              </a:lnSpc>
              <a:defRPr sz="3000">
                <a:solidFill>
                  <a:srgbClr val="666464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개발 포트폴리오</a:t>
            </a:r>
          </a:p>
        </p:txBody>
      </p:sp>
      <p:sp>
        <p:nvSpPr>
          <p:cNvPr id="33" name="object 4"/>
          <p:cNvSpPr txBox="1"/>
          <p:nvPr/>
        </p:nvSpPr>
        <p:spPr>
          <a:xfrm>
            <a:off x="5582433" y="2947414"/>
            <a:ext cx="10905990" cy="1798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4700"/>
              </a:lnSpc>
              <a:defRPr spc="19" sz="8000">
                <a:solidFill>
                  <a:srgbClr val="5E66F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영화리뷰  프로젝트</a:t>
            </a:r>
          </a:p>
        </p:txBody>
      </p:sp>
      <p:sp>
        <p:nvSpPr>
          <p:cNvPr id="34" name="object 6"/>
          <p:cNvSpPr txBox="1"/>
          <p:nvPr/>
        </p:nvSpPr>
        <p:spPr>
          <a:xfrm>
            <a:off x="11674687" y="7342887"/>
            <a:ext cx="3150916" cy="44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300"/>
              </a:lnSpc>
              <a:defRPr sz="3000">
                <a:solidFill>
                  <a:srgbClr val="7D7D7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이주형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9" name="object 4"/>
          <p:cNvSpPr txBox="1"/>
          <p:nvPr/>
        </p:nvSpPr>
        <p:spPr>
          <a:xfrm>
            <a:off x="8609789" y="701710"/>
            <a:ext cx="7438554" cy="817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				02 프로젝트개요</a:t>
            </a:r>
          </a:p>
          <a:p>
            <a:pPr>
              <a:defRPr b="1" sz="3400"/>
            </a:pPr>
            <a:r>
              <a:t>서비스 소개</a:t>
            </a:r>
            <a:r>
              <a:rPr b="0"/>
              <a:t> / 서비스 개요 (운영자)</a:t>
            </a:r>
          </a:p>
        </p:txBody>
      </p:sp>
      <p:sp>
        <p:nvSpPr>
          <p:cNvPr id="190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1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2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1806" y="2415701"/>
            <a:ext cx="10900676" cy="6973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5" name="object 4"/>
          <p:cNvSpPr txBox="1"/>
          <p:nvPr/>
        </p:nvSpPr>
        <p:spPr>
          <a:xfrm>
            <a:off x="11152336" y="701711"/>
            <a:ext cx="4896008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02 프로젝트개요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영화 클래스 다이어그램</a:t>
            </a:r>
          </a:p>
        </p:txBody>
      </p:sp>
      <p:pic>
        <p:nvPicPr>
          <p:cNvPr id="196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3352" y="2580693"/>
            <a:ext cx="12729296" cy="676875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L 도형 6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8" name="L 도형 7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bject 2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1" name="object 5"/>
          <p:cNvSpPr txBox="1"/>
          <p:nvPr/>
        </p:nvSpPr>
        <p:spPr>
          <a:xfrm>
            <a:off x="13506544" y="701711"/>
            <a:ext cx="2524763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312912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02 프로젝트개요</a:t>
            </a:r>
          </a:p>
          <a:p>
            <a:pPr>
              <a:lnSpc>
                <a:spcPts val="3500"/>
              </a:lnSpc>
              <a:defRPr spc="85" sz="3400">
                <a:solidFill>
                  <a:srgbClr val="80808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테이블명세</a:t>
            </a:r>
          </a:p>
        </p:txBody>
      </p:sp>
      <p:sp>
        <p:nvSpPr>
          <p:cNvPr id="202" name="object 6"/>
          <p:cNvSpPr txBox="1"/>
          <p:nvPr/>
        </p:nvSpPr>
        <p:spPr>
          <a:xfrm>
            <a:off x="1643171" y="2785161"/>
            <a:ext cx="1274867" cy="28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pc="149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회원정보</a:t>
            </a:r>
          </a:p>
        </p:txBody>
      </p:sp>
      <p:sp>
        <p:nvSpPr>
          <p:cNvPr id="203" name="object 7"/>
          <p:cNvSpPr txBox="1"/>
          <p:nvPr/>
        </p:nvSpPr>
        <p:spPr>
          <a:xfrm>
            <a:off x="3651041" y="2785161"/>
            <a:ext cx="1274867" cy="28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pc="149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채용공고</a:t>
            </a:r>
          </a:p>
        </p:txBody>
      </p:sp>
      <p:sp>
        <p:nvSpPr>
          <p:cNvPr id="204" name="object 8"/>
          <p:cNvSpPr txBox="1"/>
          <p:nvPr/>
        </p:nvSpPr>
        <p:spPr>
          <a:xfrm>
            <a:off x="5541509" y="2785161"/>
            <a:ext cx="1509906" cy="28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pc="149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자기소개서</a:t>
            </a:r>
          </a:p>
        </p:txBody>
      </p:sp>
      <p:sp>
        <p:nvSpPr>
          <p:cNvPr id="205" name="object 9"/>
          <p:cNvSpPr txBox="1"/>
          <p:nvPr/>
        </p:nvSpPr>
        <p:spPr>
          <a:xfrm>
            <a:off x="7784417" y="2785161"/>
            <a:ext cx="1039826" cy="28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pc="149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이력서</a:t>
            </a:r>
          </a:p>
        </p:txBody>
      </p:sp>
      <p:sp>
        <p:nvSpPr>
          <p:cNvPr id="206" name="object 10"/>
          <p:cNvSpPr txBox="1"/>
          <p:nvPr/>
        </p:nvSpPr>
        <p:spPr>
          <a:xfrm>
            <a:off x="9439849" y="2785161"/>
            <a:ext cx="1744943" cy="28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pc="149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자소서연구소</a:t>
            </a:r>
          </a:p>
        </p:txBody>
      </p:sp>
      <p:sp>
        <p:nvSpPr>
          <p:cNvPr id="207" name="object 11"/>
          <p:cNvSpPr txBox="1"/>
          <p:nvPr/>
        </p:nvSpPr>
        <p:spPr>
          <a:xfrm>
            <a:off x="11682758" y="2785161"/>
            <a:ext cx="1274867" cy="28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pc="149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문의사항</a:t>
            </a:r>
          </a:p>
        </p:txBody>
      </p:sp>
      <p:sp>
        <p:nvSpPr>
          <p:cNvPr id="208" name="object 12"/>
          <p:cNvSpPr txBox="1"/>
          <p:nvPr/>
        </p:nvSpPr>
        <p:spPr>
          <a:xfrm>
            <a:off x="13455589" y="2785161"/>
            <a:ext cx="1744943" cy="28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spc="149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관리자페이지</a:t>
            </a:r>
          </a:p>
        </p:txBody>
      </p:sp>
      <p:sp>
        <p:nvSpPr>
          <p:cNvPr id="209" name="L 도형 53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0" name="L 도형 54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aphicFrame>
        <p:nvGraphicFramePr>
          <p:cNvPr id="211" name="표 55"/>
          <p:cNvGraphicFramePr/>
          <p:nvPr/>
        </p:nvGraphicFramePr>
        <p:xfrm>
          <a:off x="1643171" y="2937341"/>
          <a:ext cx="12924384" cy="554001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154064"/>
                <a:gridCol w="2154064"/>
                <a:gridCol w="2154064"/>
                <a:gridCol w="2154064"/>
                <a:gridCol w="2154064"/>
                <a:gridCol w="2154064"/>
              </a:tblGrid>
              <a:tr h="134751">
                <a:tc gridSpan="2">
                  <a:txBody>
                    <a:bodyPr/>
                    <a:lstStyle/>
                    <a:p>
                      <a:pPr algn="ctr"/>
                      <a:r>
                        <a:rPr b="1" sz="24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회원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b="1" sz="24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영화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b="1" sz="24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문의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 hMerge="1">
                  <a:tcPr/>
                </a:tc>
              </a:tr>
              <a:tr h="417162">
                <a:tc rowSpan="2"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테이블 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기본키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테이블 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기본키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테이블 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기본키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417162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외래키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외래키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외래키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1142736">
                <a:tc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member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PK: id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movie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PK: movie_num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Qaboard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PK: seq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</a:tr>
              <a:tr h="571368"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actor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  <a:r>
                        <a:t>PK: movie_num,</a:t>
                      </a:r>
                    </a:p>
                    <a:p>
                      <a:pPr algn="ctr">
                        <a:defRPr>
                          <a:sym typeface="맑은 고딕"/>
                        </a:defRPr>
                      </a:pPr>
                      <a:r>
                        <a:t>actor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571368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FK: movie_num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571368"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Rating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PK: rating_num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</a:tr>
              <a:tr h="571368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FK: movie_num, id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571368"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wish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PK: id, movie_num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>
                          <a:sym typeface="맑은 고딕"/>
                        </a:defRPr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571368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sym typeface="맑은 고딕"/>
                        </a:rPr>
                        <a:t>FK: id, movie_num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CD5B5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object 1"/>
          <p:cNvSpPr/>
          <p:nvPr/>
        </p:nvSpPr>
        <p:spPr>
          <a:xfrm>
            <a:off x="12636175" y="0"/>
            <a:ext cx="3606359" cy="101663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4" name="object 3"/>
          <p:cNvSpPr txBox="1"/>
          <p:nvPr/>
        </p:nvSpPr>
        <p:spPr>
          <a:xfrm>
            <a:off x="6036284" y="4567735"/>
            <a:ext cx="2371043" cy="1094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700"/>
              </a:lnSpc>
              <a:defRPr sz="7200">
                <a:latin typeface="VTQBPC+Montserrat-Bold"/>
                <a:ea typeface="VTQBPC+Montserrat-Bold"/>
                <a:cs typeface="VTQBPC+Montserrat-Bold"/>
                <a:sym typeface="VTQBPC+Montserrat-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15" name="object 4"/>
          <p:cNvSpPr txBox="1"/>
          <p:nvPr/>
        </p:nvSpPr>
        <p:spPr>
          <a:xfrm>
            <a:off x="9903931" y="4598732"/>
            <a:ext cx="6509351" cy="1094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8700"/>
              </a:lnSpc>
              <a:defRPr sz="7200">
                <a:latin typeface="VTQBPC+Montserrat-Bold"/>
                <a:ea typeface="VTQBPC+Montserrat-Bold"/>
                <a:cs typeface="VTQBPC+Montserrat-Bold"/>
                <a:sym typeface="VTQBPC+Montserrat-Bold"/>
              </a:defRPr>
            </a:pPr>
            <a:r>
              <a:t>02</a:t>
            </a:r>
            <a:r>
              <a:rPr spc="20107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16" name="object 5"/>
          <p:cNvSpPr txBox="1"/>
          <p:nvPr/>
        </p:nvSpPr>
        <p:spPr>
          <a:xfrm>
            <a:off x="5769936" y="6178522"/>
            <a:ext cx="202743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서비스소개</a:t>
            </a:r>
          </a:p>
        </p:txBody>
      </p:sp>
      <p:sp>
        <p:nvSpPr>
          <p:cNvPr id="217" name="object 6"/>
          <p:cNvSpPr txBox="1"/>
          <p:nvPr/>
        </p:nvSpPr>
        <p:spPr>
          <a:xfrm>
            <a:off x="9576392" y="6306144"/>
            <a:ext cx="2334518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프로젝트개요</a:t>
            </a:r>
          </a:p>
        </p:txBody>
      </p:sp>
      <p:sp>
        <p:nvSpPr>
          <p:cNvPr id="218" name="object 7"/>
          <p:cNvSpPr txBox="1"/>
          <p:nvPr/>
        </p:nvSpPr>
        <p:spPr>
          <a:xfrm>
            <a:off x="13511302" y="6295468"/>
            <a:ext cx="2384708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solidFill>
                  <a:srgbClr val="FFFFFF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UI·기술상세</a:t>
            </a:r>
          </a:p>
        </p:txBody>
      </p:sp>
      <p:sp>
        <p:nvSpPr>
          <p:cNvPr id="219" name="object 8"/>
          <p:cNvSpPr txBox="1"/>
          <p:nvPr/>
        </p:nvSpPr>
        <p:spPr>
          <a:xfrm>
            <a:off x="6154999" y="674382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220" name="object 9"/>
          <p:cNvSpPr txBox="1"/>
          <p:nvPr/>
        </p:nvSpPr>
        <p:spPr>
          <a:xfrm>
            <a:off x="5982279" y="6801329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221" name="object 10"/>
          <p:cNvSpPr txBox="1"/>
          <p:nvPr/>
        </p:nvSpPr>
        <p:spPr>
          <a:xfrm>
            <a:off x="9785366" y="6862302"/>
            <a:ext cx="2553242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사용자 요구사항 정의</a:t>
            </a:r>
          </a:p>
        </p:txBody>
      </p:sp>
      <p:sp>
        <p:nvSpPr>
          <p:cNvPr id="222" name="object 12"/>
          <p:cNvSpPr txBox="1"/>
          <p:nvPr/>
        </p:nvSpPr>
        <p:spPr>
          <a:xfrm>
            <a:off x="9627068" y="690749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223" name="object 14"/>
          <p:cNvSpPr txBox="1"/>
          <p:nvPr/>
        </p:nvSpPr>
        <p:spPr>
          <a:xfrm>
            <a:off x="6154999" y="716292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개발환경</a:t>
            </a:r>
          </a:p>
        </p:txBody>
      </p:sp>
      <p:sp>
        <p:nvSpPr>
          <p:cNvPr id="224" name="object 15"/>
          <p:cNvSpPr txBox="1"/>
          <p:nvPr/>
        </p:nvSpPr>
        <p:spPr>
          <a:xfrm>
            <a:off x="5982279" y="7220429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225" name="object 16"/>
          <p:cNvSpPr txBox="1"/>
          <p:nvPr/>
        </p:nvSpPr>
        <p:spPr>
          <a:xfrm>
            <a:off x="9785366" y="7274421"/>
            <a:ext cx="2339344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서비스 소개</a:t>
            </a:r>
          </a:p>
        </p:txBody>
      </p:sp>
      <p:sp>
        <p:nvSpPr>
          <p:cNvPr id="226" name="object 18"/>
          <p:cNvSpPr txBox="1"/>
          <p:nvPr/>
        </p:nvSpPr>
        <p:spPr>
          <a:xfrm>
            <a:off x="9627068" y="732659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227" name="object 21"/>
          <p:cNvSpPr txBox="1"/>
          <p:nvPr/>
        </p:nvSpPr>
        <p:spPr>
          <a:xfrm>
            <a:off x="9785366" y="7687274"/>
            <a:ext cx="2125544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클래스 다이어그램</a:t>
            </a:r>
          </a:p>
        </p:txBody>
      </p:sp>
      <p:sp>
        <p:nvSpPr>
          <p:cNvPr id="228" name="object 22"/>
          <p:cNvSpPr txBox="1"/>
          <p:nvPr/>
        </p:nvSpPr>
        <p:spPr>
          <a:xfrm>
            <a:off x="9627068" y="774569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229" name="object 22"/>
          <p:cNvSpPr txBox="1"/>
          <p:nvPr/>
        </p:nvSpPr>
        <p:spPr>
          <a:xfrm>
            <a:off x="9642494" y="8191775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230" name="object 21"/>
          <p:cNvSpPr txBox="1"/>
          <p:nvPr/>
        </p:nvSpPr>
        <p:spPr>
          <a:xfrm>
            <a:off x="9797164" y="8131984"/>
            <a:ext cx="2125542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테이블 명세</a:t>
            </a:r>
          </a:p>
        </p:txBody>
      </p:sp>
      <p:sp>
        <p:nvSpPr>
          <p:cNvPr id="231" name="object 10"/>
          <p:cNvSpPr txBox="1"/>
          <p:nvPr/>
        </p:nvSpPr>
        <p:spPr>
          <a:xfrm>
            <a:off x="13858248" y="6851628"/>
            <a:ext cx="1783080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사용자서비스</a:t>
            </a:r>
          </a:p>
        </p:txBody>
      </p:sp>
      <p:sp>
        <p:nvSpPr>
          <p:cNvPr id="232" name="object 17"/>
          <p:cNvSpPr txBox="1"/>
          <p:nvPr/>
        </p:nvSpPr>
        <p:spPr>
          <a:xfrm>
            <a:off x="13880425" y="7282105"/>
            <a:ext cx="1437236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defRPr sz="1600">
                <a:solidFill>
                  <a:srgbClr val="FFFFFF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메인페이지</a:t>
            </a:r>
          </a:p>
          <a:p>
            <a:pPr>
              <a:lnSpc>
                <a:spcPts val="1700"/>
              </a:lnSpc>
              <a:spcBef>
                <a:spcPts val="500"/>
              </a:spcBef>
              <a:defRPr sz="1600">
                <a:solidFill>
                  <a:srgbClr val="FFFFFF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회원가입</a:t>
            </a:r>
          </a:p>
          <a:p>
            <a:pPr>
              <a:lnSpc>
                <a:spcPts val="1700"/>
              </a:lnSpc>
              <a:spcBef>
                <a:spcPts val="500"/>
              </a:spcBef>
              <a:defRPr sz="1600">
                <a:solidFill>
                  <a:srgbClr val="FFFFFF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영화상세</a:t>
            </a:r>
          </a:p>
          <a:p>
            <a:pPr marL="160420" indent="-160420">
              <a:lnSpc>
                <a:spcPts val="1700"/>
              </a:lnSpc>
              <a:spcBef>
                <a:spcPts val="700"/>
              </a:spcBef>
              <a:buSzPct val="100000"/>
              <a:buChar char="-"/>
              <a:defRPr sz="1600">
                <a:solidFill>
                  <a:srgbClr val="FFFFFF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한줄평</a:t>
            </a:r>
          </a:p>
          <a:p>
            <a:pPr marL="160420" indent="-160420">
              <a:lnSpc>
                <a:spcPts val="1700"/>
              </a:lnSpc>
              <a:spcBef>
                <a:spcPts val="700"/>
              </a:spcBef>
              <a:buSzPct val="100000"/>
              <a:buChar char="-"/>
              <a:defRPr sz="1600">
                <a:solidFill>
                  <a:srgbClr val="FFFFFF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고객센터</a:t>
            </a:r>
          </a:p>
        </p:txBody>
      </p:sp>
      <p:sp>
        <p:nvSpPr>
          <p:cNvPr id="233" name="object 25"/>
          <p:cNvSpPr txBox="1"/>
          <p:nvPr/>
        </p:nvSpPr>
        <p:spPr>
          <a:xfrm>
            <a:off x="13858248" y="8803564"/>
            <a:ext cx="1783080" cy="30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관리자서비스</a:t>
            </a:r>
          </a:p>
        </p:txBody>
      </p:sp>
      <p:sp>
        <p:nvSpPr>
          <p:cNvPr id="234" name="object 27"/>
          <p:cNvSpPr txBox="1"/>
          <p:nvPr/>
        </p:nvSpPr>
        <p:spPr>
          <a:xfrm>
            <a:off x="13895511" y="9232826"/>
            <a:ext cx="1624179" cy="23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700"/>
              </a:lnSpc>
              <a:defRPr sz="1600">
                <a:solidFill>
                  <a:srgbClr val="FFFFFF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- 관리자모드</a:t>
            </a:r>
          </a:p>
        </p:txBody>
      </p:sp>
      <p:sp>
        <p:nvSpPr>
          <p:cNvPr id="235" name="object 12"/>
          <p:cNvSpPr txBox="1"/>
          <p:nvPr/>
        </p:nvSpPr>
        <p:spPr>
          <a:xfrm>
            <a:off x="13729143" y="6953742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236" name="object 12"/>
          <p:cNvSpPr txBox="1"/>
          <p:nvPr/>
        </p:nvSpPr>
        <p:spPr>
          <a:xfrm>
            <a:off x="13729143" y="8892971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237" name="object 24"/>
          <p:cNvSpPr txBox="1"/>
          <p:nvPr/>
        </p:nvSpPr>
        <p:spPr>
          <a:xfrm>
            <a:off x="6154999" y="752431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작업일정</a:t>
            </a:r>
          </a:p>
        </p:txBody>
      </p:sp>
      <p:sp>
        <p:nvSpPr>
          <p:cNvPr id="238" name="object 25"/>
          <p:cNvSpPr txBox="1"/>
          <p:nvPr/>
        </p:nvSpPr>
        <p:spPr>
          <a:xfrm>
            <a:off x="5982279" y="7610674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1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사용자 서비스- </a:t>
            </a:r>
            <a:r>
              <a:rPr spc="70" sz="2800"/>
              <a:t>메인페이지</a:t>
            </a:r>
          </a:p>
        </p:txBody>
      </p:sp>
      <p:sp>
        <p:nvSpPr>
          <p:cNvPr id="242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3" name="L 도형 213"/>
          <p:cNvSpPr/>
          <p:nvPr/>
        </p:nvSpPr>
        <p:spPr>
          <a:xfrm rot="16200000">
            <a:off x="13586665" y="8992040"/>
            <a:ext cx="1451427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4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295" y="2679756"/>
            <a:ext cx="6470175" cy="4008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0585" y="6920155"/>
            <a:ext cx="4174203" cy="2742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27105" y="5143486"/>
            <a:ext cx="5728651" cy="358309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선"/>
          <p:cNvSpPr/>
          <p:nvPr/>
        </p:nvSpPr>
        <p:spPr>
          <a:xfrm>
            <a:off x="7495527" y="2853383"/>
            <a:ext cx="18549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9" name="Ajax를 이용한 영화분류…"/>
          <p:cNvSpPr txBox="1"/>
          <p:nvPr/>
        </p:nvSpPr>
        <p:spPr>
          <a:xfrm>
            <a:off x="1098221" y="7055904"/>
            <a:ext cx="2728392" cy="263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0526" indent="-200526">
              <a:buSzPct val="100000"/>
              <a:buChar char="-"/>
              <a:defRPr b="1" sz="2000">
                <a:solidFill>
                  <a:srgbClr val="D07C7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Ajax</a:t>
            </a:r>
            <a:r>
              <a:rPr sz="1800">
                <a:solidFill>
                  <a:srgbClr val="000000"/>
                </a:solidFill>
              </a:rPr>
              <a:t>를 이용한 영화분류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 컨트롤러에 ‘orderID’를 rating, random, new 등으로 넘겨 컨트롤러에서 해당 요청을 처리. </a:t>
            </a:r>
          </a:p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 처리된 결과값을 각 div테그에 </a:t>
            </a:r>
          </a:p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입력하여 </a:t>
            </a:r>
            <a:r>
              <a:rPr>
                <a:solidFill>
                  <a:schemeClr val="accent2"/>
                </a:solidFill>
              </a:rPr>
              <a:t>전체화면 일부분만 갱신</a:t>
            </a:r>
            <a:r>
              <a:t>할 수 있도록 만듦.</a:t>
            </a:r>
          </a:p>
        </p:txBody>
      </p:sp>
      <p:sp>
        <p:nvSpPr>
          <p:cNvPr id="250" name="모서리가 둥근 직사각형"/>
          <p:cNvSpPr/>
          <p:nvPr/>
        </p:nvSpPr>
        <p:spPr>
          <a:xfrm>
            <a:off x="731422" y="2490765"/>
            <a:ext cx="6691922" cy="4386237"/>
          </a:xfrm>
          <a:prstGeom prst="roundRect">
            <a:avLst>
              <a:gd name="adj" fmla="val 10710"/>
            </a:avLst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1" name="선"/>
          <p:cNvSpPr/>
          <p:nvPr/>
        </p:nvSpPr>
        <p:spPr>
          <a:xfrm flipH="1">
            <a:off x="7968760" y="3242658"/>
            <a:ext cx="1369765" cy="38838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2" name="orderID 파라미터를 이용한 컨트롤러 처리…"/>
          <p:cNvSpPr txBox="1"/>
          <p:nvPr/>
        </p:nvSpPr>
        <p:spPr>
          <a:xfrm>
            <a:off x="9433726" y="8647086"/>
            <a:ext cx="5698745" cy="94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orderID 파라미터를 이용한 컨트롤러 처리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하나의 메서드만을 이용해 영화분류를 가능하도록 만들어 코드량을 줄임</a:t>
            </a:r>
          </a:p>
        </p:txBody>
      </p:sp>
      <p:pic>
        <p:nvPicPr>
          <p:cNvPr id="253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09985" y="2092566"/>
            <a:ext cx="5562891" cy="28935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선"/>
          <p:cNvSpPr/>
          <p:nvPr/>
        </p:nvSpPr>
        <p:spPr>
          <a:xfrm>
            <a:off x="8029308" y="8054215"/>
            <a:ext cx="1391311" cy="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5" name="1) 영화 분류"/>
          <p:cNvSpPr txBox="1"/>
          <p:nvPr/>
        </p:nvSpPr>
        <p:spPr>
          <a:xfrm>
            <a:off x="13945195" y="1507363"/>
            <a:ext cx="118363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1) 영화 분류</a:t>
            </a:r>
          </a:p>
        </p:txBody>
      </p:sp>
      <p:sp>
        <p:nvSpPr>
          <p:cNvPr id="256" name="Controller"/>
          <p:cNvSpPr txBox="1"/>
          <p:nvPr/>
        </p:nvSpPr>
        <p:spPr>
          <a:xfrm>
            <a:off x="13894553" y="5021581"/>
            <a:ext cx="1036061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Controller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9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사용자 서비스- </a:t>
            </a:r>
            <a:r>
              <a:rPr spc="70" sz="2800"/>
              <a:t>메인페이지</a:t>
            </a:r>
          </a:p>
        </p:txBody>
      </p:sp>
      <p:sp>
        <p:nvSpPr>
          <p:cNvPr id="260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1" name="L 도형 213"/>
          <p:cNvSpPr/>
          <p:nvPr/>
        </p:nvSpPr>
        <p:spPr>
          <a:xfrm rot="16200000">
            <a:off x="13586665" y="8992040"/>
            <a:ext cx="1451427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2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6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597" y="3132702"/>
            <a:ext cx="9378265" cy="530537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모서리가 둥근 직사각형"/>
          <p:cNvSpPr/>
          <p:nvPr/>
        </p:nvSpPr>
        <p:spPr>
          <a:xfrm>
            <a:off x="1271502" y="4447254"/>
            <a:ext cx="6399475" cy="272101"/>
          </a:xfrm>
          <a:prstGeom prst="roundRect">
            <a:avLst>
              <a:gd name="adj" fmla="val 50000"/>
            </a:avLst>
          </a:prstGeom>
          <a:ln w="381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5" name="모서리가 둥근 직사각형"/>
          <p:cNvSpPr/>
          <p:nvPr/>
        </p:nvSpPr>
        <p:spPr>
          <a:xfrm>
            <a:off x="1271502" y="6129315"/>
            <a:ext cx="7988228" cy="272101"/>
          </a:xfrm>
          <a:prstGeom prst="roundRect">
            <a:avLst>
              <a:gd name="adj" fmla="val 50000"/>
            </a:avLst>
          </a:prstGeom>
          <a:ln w="381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6" name="모서리가 둥근 직사각형"/>
          <p:cNvSpPr/>
          <p:nvPr/>
        </p:nvSpPr>
        <p:spPr>
          <a:xfrm>
            <a:off x="1271502" y="7684375"/>
            <a:ext cx="6045840" cy="272101"/>
          </a:xfrm>
          <a:prstGeom prst="roundRect">
            <a:avLst>
              <a:gd name="adj" fmla="val 50000"/>
            </a:avLst>
          </a:prstGeom>
          <a:ln w="381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7" name="선"/>
          <p:cNvSpPr/>
          <p:nvPr/>
        </p:nvSpPr>
        <p:spPr>
          <a:xfrm flipV="1">
            <a:off x="7701409" y="3963446"/>
            <a:ext cx="3190527" cy="68227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8" name="선"/>
          <p:cNvSpPr/>
          <p:nvPr/>
        </p:nvSpPr>
        <p:spPr>
          <a:xfrm flipV="1">
            <a:off x="9287281" y="4383951"/>
            <a:ext cx="1660413" cy="191176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9" name="아웃터 조인을 이용하여 평점이 없는 영화라도…"/>
          <p:cNvSpPr txBox="1"/>
          <p:nvPr/>
        </p:nvSpPr>
        <p:spPr>
          <a:xfrm>
            <a:off x="10975381" y="3512073"/>
            <a:ext cx="4435704" cy="718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00526" indent="-200526">
              <a:buSzPct val="100000"/>
              <a:buChar char="-"/>
              <a:def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아웃터 조인</a:t>
            </a:r>
            <a:r>
              <a:rPr b="0" sz="1800">
                <a:solidFill>
                  <a:srgbClr val="000000"/>
                </a:solidFill>
              </a:rPr>
              <a:t>을 이용하여 평점이 없는 영화라도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리스트에 출력될 수 있도록 유도</a:t>
            </a:r>
          </a:p>
        </p:txBody>
      </p:sp>
      <p:sp>
        <p:nvSpPr>
          <p:cNvPr id="270" name="선"/>
          <p:cNvSpPr/>
          <p:nvPr/>
        </p:nvSpPr>
        <p:spPr>
          <a:xfrm>
            <a:off x="7443650" y="7802681"/>
            <a:ext cx="363319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1" name="이너 조인을 이용하여 평점이 있는 영화만…"/>
          <p:cNvSpPr txBox="1"/>
          <p:nvPr/>
        </p:nvSpPr>
        <p:spPr>
          <a:xfrm>
            <a:off x="11184105" y="7443184"/>
            <a:ext cx="4018255" cy="71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00526" indent="-200526">
              <a:buSzPct val="100000"/>
              <a:buChar char="-"/>
              <a:def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이너 조인</a:t>
            </a:r>
            <a:r>
              <a:rPr b="0" sz="1800">
                <a:solidFill>
                  <a:srgbClr val="000000"/>
                </a:solidFill>
              </a:rPr>
              <a:t>을 이용하여 평점이 있는 영화만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리스트에 출력될 수 있도록 유도</a:t>
            </a:r>
          </a:p>
        </p:txBody>
      </p:sp>
      <p:sp>
        <p:nvSpPr>
          <p:cNvPr id="272" name="1) 영화 분류 - 매퍼"/>
          <p:cNvSpPr txBox="1"/>
          <p:nvPr/>
        </p:nvSpPr>
        <p:spPr>
          <a:xfrm>
            <a:off x="13945195" y="1507363"/>
            <a:ext cx="175245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1) 영화 분류 - 매퍼</a:t>
            </a:r>
          </a:p>
        </p:txBody>
      </p:sp>
      <p:sp>
        <p:nvSpPr>
          <p:cNvPr id="273" name="Mapper"/>
          <p:cNvSpPr txBox="1"/>
          <p:nvPr/>
        </p:nvSpPr>
        <p:spPr>
          <a:xfrm>
            <a:off x="9114094" y="2906161"/>
            <a:ext cx="842734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Mapper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6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사용자 서비스- </a:t>
            </a:r>
            <a:r>
              <a:rPr spc="70" sz="2800"/>
              <a:t>메인페이지</a:t>
            </a:r>
          </a:p>
        </p:txBody>
      </p:sp>
      <p:sp>
        <p:nvSpPr>
          <p:cNvPr id="277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8" name="L 도형 213"/>
          <p:cNvSpPr/>
          <p:nvPr/>
        </p:nvSpPr>
        <p:spPr>
          <a:xfrm rot="16200000">
            <a:off x="13586665" y="8992040"/>
            <a:ext cx="1451427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9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8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5111" y="4472032"/>
            <a:ext cx="6703584" cy="4720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614" y="2441630"/>
            <a:ext cx="4605093" cy="205327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모서리가 둥근 직사각형"/>
          <p:cNvSpPr/>
          <p:nvPr/>
        </p:nvSpPr>
        <p:spPr>
          <a:xfrm>
            <a:off x="2778018" y="4038836"/>
            <a:ext cx="1100286" cy="422699"/>
          </a:xfrm>
          <a:prstGeom prst="roundRect">
            <a:avLst>
              <a:gd name="adj" fmla="val 39045"/>
            </a:avLst>
          </a:prstGeom>
          <a:ln w="38100">
            <a:solidFill>
              <a:srgbClr val="D07C7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3" name="선"/>
          <p:cNvSpPr/>
          <p:nvPr/>
        </p:nvSpPr>
        <p:spPr>
          <a:xfrm flipH="1">
            <a:off x="3476904" y="4475798"/>
            <a:ext cx="3" cy="2660571"/>
          </a:xfrm>
          <a:prstGeom prst="line">
            <a:avLst/>
          </a:prstGeom>
          <a:ln w="38100">
            <a:solidFill>
              <a:srgbClr val="D07C79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4" name="모서리가 둥근 직사각형"/>
          <p:cNvSpPr/>
          <p:nvPr/>
        </p:nvSpPr>
        <p:spPr>
          <a:xfrm>
            <a:off x="1098796" y="7136310"/>
            <a:ext cx="6163496" cy="422699"/>
          </a:xfrm>
          <a:prstGeom prst="roundRect">
            <a:avLst>
              <a:gd name="adj" fmla="val 39045"/>
            </a:avLst>
          </a:prstGeom>
          <a:ln w="38100">
            <a:solidFill>
              <a:srgbClr val="D07C7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5" name="선"/>
          <p:cNvSpPr/>
          <p:nvPr/>
        </p:nvSpPr>
        <p:spPr>
          <a:xfrm flipV="1">
            <a:off x="7339609" y="4653337"/>
            <a:ext cx="1380071" cy="265465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6" name="EL을 이용한 변수 활용…"/>
          <p:cNvSpPr txBox="1"/>
          <p:nvPr/>
        </p:nvSpPr>
        <p:spPr>
          <a:xfrm>
            <a:off x="8916581" y="6797977"/>
            <a:ext cx="3086117" cy="234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0526" indent="-200526">
              <a:buSzPct val="100000"/>
              <a:buChar char="-"/>
              <a:defRPr b="1" sz="2000">
                <a:solidFill>
                  <a:srgbClr val="D07C79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EL</a:t>
            </a:r>
            <a:r>
              <a:rPr sz="1800">
                <a:solidFill>
                  <a:srgbClr val="000000"/>
                </a:solidFill>
              </a:rPr>
              <a:t>을 이용한 변수 활용</a:t>
            </a:r>
          </a:p>
          <a:p>
            <a:pPr>
              <a:defRPr b="1"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 컨트롤러에서 넘어온 파라미터 변수를 활용해 함수명을 만드는데 사용.</a:t>
            </a:r>
          </a:p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  이를 활용하여 코드를 재사용 할 수 있도록 만듦. 영화 분류 페이징 처리에 이를 사용하여 코드의 중복을 줄임.</a:t>
            </a:r>
          </a:p>
        </p:txBody>
      </p:sp>
      <p:pic>
        <p:nvPicPr>
          <p:cNvPr id="28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66678" y="2908582"/>
            <a:ext cx="3086117" cy="3402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50475" y="2908582"/>
            <a:ext cx="3234880" cy="340283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1) 영화 분류 - 페이징"/>
          <p:cNvSpPr txBox="1"/>
          <p:nvPr/>
        </p:nvSpPr>
        <p:spPr>
          <a:xfrm>
            <a:off x="13945195" y="1507363"/>
            <a:ext cx="195019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1) 영화 분류 - 페이징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2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사용자 서비스- </a:t>
            </a:r>
            <a:r>
              <a:rPr spc="70" sz="2800"/>
              <a:t>회원가입</a:t>
            </a:r>
          </a:p>
        </p:txBody>
      </p:sp>
      <p:sp>
        <p:nvSpPr>
          <p:cNvPr id="293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4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5" name="2) 약관 - Javascript 활용"/>
          <p:cNvSpPr txBox="1"/>
          <p:nvPr/>
        </p:nvSpPr>
        <p:spPr>
          <a:xfrm>
            <a:off x="13945195" y="1507363"/>
            <a:ext cx="225887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2) 약관 - Javascript 활용</a:t>
            </a:r>
          </a:p>
        </p:txBody>
      </p:sp>
      <p:pic>
        <p:nvPicPr>
          <p:cNvPr id="29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123" y="3189151"/>
            <a:ext cx="6264934" cy="4162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73828" y="3066519"/>
            <a:ext cx="4141847" cy="4407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36447" y="1920151"/>
            <a:ext cx="3471802" cy="555371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모서리가 둥근 직사각형"/>
          <p:cNvSpPr/>
          <p:nvPr/>
        </p:nvSpPr>
        <p:spPr>
          <a:xfrm>
            <a:off x="3887866" y="3832099"/>
            <a:ext cx="2316265" cy="3204203"/>
          </a:xfrm>
          <a:prstGeom prst="roundRect">
            <a:avLst>
              <a:gd name="adj" fmla="val 15000"/>
            </a:avLst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0" name="선"/>
          <p:cNvSpPr/>
          <p:nvPr/>
        </p:nvSpPr>
        <p:spPr>
          <a:xfrm>
            <a:off x="6241701" y="5475620"/>
            <a:ext cx="1160090" cy="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1" name="선"/>
          <p:cNvSpPr/>
          <p:nvPr/>
        </p:nvSpPr>
        <p:spPr>
          <a:xfrm>
            <a:off x="11417419" y="5475620"/>
            <a:ext cx="545975" cy="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2" name="- Javascript, Jquery 를 활용해 전체 체크 기능 구현"/>
          <p:cNvSpPr txBox="1"/>
          <p:nvPr/>
        </p:nvSpPr>
        <p:spPr>
          <a:xfrm>
            <a:off x="7460876" y="7528514"/>
            <a:ext cx="475930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- </a:t>
            </a:r>
            <a:r>
              <a:rPr b="1" sz="2000">
                <a:solidFill>
                  <a:schemeClr val="accent2"/>
                </a:solidFill>
              </a:rPr>
              <a:t>Javascript, Jquery</a:t>
            </a:r>
            <a:r>
              <a:t> 를 활용해 전체 체크 기능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679" y="3786616"/>
            <a:ext cx="7085663" cy="5478403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6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사용자 서비스- </a:t>
            </a:r>
            <a:r>
              <a:rPr spc="70" sz="2800"/>
              <a:t>회원가입</a:t>
            </a:r>
          </a:p>
        </p:txBody>
      </p:sp>
      <p:sp>
        <p:nvSpPr>
          <p:cNvPr id="307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8" name="L 도형 213"/>
          <p:cNvSpPr/>
          <p:nvPr/>
        </p:nvSpPr>
        <p:spPr>
          <a:xfrm rot="16200000">
            <a:off x="13586665" y="8992040"/>
            <a:ext cx="1451427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9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0" name="선"/>
          <p:cNvSpPr/>
          <p:nvPr/>
        </p:nvSpPr>
        <p:spPr>
          <a:xfrm flipV="1">
            <a:off x="7172707" y="3998615"/>
            <a:ext cx="1490026" cy="12190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1" name="각 요청에 대한…"/>
          <p:cNvSpPr txBox="1"/>
          <p:nvPr/>
        </p:nvSpPr>
        <p:spPr>
          <a:xfrm>
            <a:off x="13340151" y="2977579"/>
            <a:ext cx="1841090" cy="67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각 요청에 대한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무결성 검사를 실행</a:t>
            </a:r>
          </a:p>
        </p:txBody>
      </p:sp>
      <p:sp>
        <p:nvSpPr>
          <p:cNvPr id="312" name="모서리가 둥근 직사각형"/>
          <p:cNvSpPr/>
          <p:nvPr/>
        </p:nvSpPr>
        <p:spPr>
          <a:xfrm>
            <a:off x="1238187" y="4959984"/>
            <a:ext cx="5830852" cy="3131668"/>
          </a:xfrm>
          <a:prstGeom prst="roundRect">
            <a:avLst>
              <a:gd name="adj" fmla="val 15000"/>
            </a:avLst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3" name="선"/>
          <p:cNvSpPr/>
          <p:nvPr/>
        </p:nvSpPr>
        <p:spPr>
          <a:xfrm>
            <a:off x="10910448" y="4864733"/>
            <a:ext cx="3" cy="4305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1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14713" y="2127671"/>
            <a:ext cx="4591473" cy="2855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4454" y="5190933"/>
            <a:ext cx="4751992" cy="436393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모든 검사 후 변수값들이…"/>
          <p:cNvSpPr txBox="1"/>
          <p:nvPr/>
        </p:nvSpPr>
        <p:spPr>
          <a:xfrm>
            <a:off x="13216723" y="6409492"/>
            <a:ext cx="2417040" cy="67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모든 검사 후 변수값들이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전부 TRUE 이면 가입완료</a:t>
            </a:r>
          </a:p>
        </p:txBody>
      </p:sp>
      <p:sp>
        <p:nvSpPr>
          <p:cNvPr id="317" name="2) 회원가입 - 무결성검사"/>
          <p:cNvSpPr txBox="1"/>
          <p:nvPr/>
        </p:nvSpPr>
        <p:spPr>
          <a:xfrm>
            <a:off x="13945195" y="1507363"/>
            <a:ext cx="2293995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2) 회원가입 - 무결성검사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679" y="3786616"/>
            <a:ext cx="7085663" cy="5478403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1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사용자 서비스- </a:t>
            </a:r>
            <a:r>
              <a:rPr spc="70" sz="2800"/>
              <a:t>회원가입</a:t>
            </a:r>
          </a:p>
        </p:txBody>
      </p:sp>
      <p:sp>
        <p:nvSpPr>
          <p:cNvPr id="322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3" name="L 도형 213"/>
          <p:cNvSpPr/>
          <p:nvPr/>
        </p:nvSpPr>
        <p:spPr>
          <a:xfrm rot="16200000">
            <a:off x="13586665" y="8992040"/>
            <a:ext cx="1451427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4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5" name="선"/>
          <p:cNvSpPr/>
          <p:nvPr/>
        </p:nvSpPr>
        <p:spPr>
          <a:xfrm flipV="1">
            <a:off x="7034314" y="4741391"/>
            <a:ext cx="1381365" cy="172675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6" name="모서리가 둥근 직사각형"/>
          <p:cNvSpPr/>
          <p:nvPr/>
        </p:nvSpPr>
        <p:spPr>
          <a:xfrm>
            <a:off x="1158029" y="6358925"/>
            <a:ext cx="5944261" cy="726443"/>
          </a:xfrm>
          <a:prstGeom prst="roundRect">
            <a:avLst>
              <a:gd name="adj" fmla="val 50000"/>
            </a:avLst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7" name="선"/>
          <p:cNvSpPr/>
          <p:nvPr/>
        </p:nvSpPr>
        <p:spPr>
          <a:xfrm>
            <a:off x="12022404" y="3994675"/>
            <a:ext cx="3" cy="55364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8" name="IOC/DI, xml을 이용한 Email 인증 기능 구현"/>
          <p:cNvSpPr txBox="1"/>
          <p:nvPr/>
        </p:nvSpPr>
        <p:spPr>
          <a:xfrm>
            <a:off x="9123443" y="6622836"/>
            <a:ext cx="5275642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0526" indent="-200526">
              <a:buSzPct val="100000"/>
              <a:buChar char="-"/>
              <a:def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IOC/DI, xml</a:t>
            </a:r>
            <a:r>
              <a:rPr b="0" sz="1800">
                <a:solidFill>
                  <a:srgbClr val="000000"/>
                </a:solidFill>
              </a:rPr>
              <a:t>을 이용한 Email 인증 기능 구현</a:t>
            </a:r>
          </a:p>
        </p:txBody>
      </p:sp>
      <p:pic>
        <p:nvPicPr>
          <p:cNvPr id="32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37573" y="2127669"/>
            <a:ext cx="5969664" cy="1989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37573" y="4501777"/>
            <a:ext cx="5969664" cy="221391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2) 회원가입 - 이메일API"/>
          <p:cNvSpPr txBox="1"/>
          <p:nvPr/>
        </p:nvSpPr>
        <p:spPr>
          <a:xfrm>
            <a:off x="13945195" y="1507363"/>
            <a:ext cx="220648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2) 회원가입 - 이메일API</a:t>
            </a:r>
          </a:p>
        </p:txBody>
      </p:sp>
      <p:sp>
        <p:nvSpPr>
          <p:cNvPr id="332" name="선"/>
          <p:cNvSpPr/>
          <p:nvPr/>
        </p:nvSpPr>
        <p:spPr>
          <a:xfrm>
            <a:off x="12022404" y="6977022"/>
            <a:ext cx="3" cy="5536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33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7961" y="7476445"/>
            <a:ext cx="3755914" cy="198989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Ajax를 이용해 이메일에 전송된 인증번호를 변수에 저장.…"/>
          <p:cNvSpPr txBox="1"/>
          <p:nvPr/>
        </p:nvSpPr>
        <p:spPr>
          <a:xfrm>
            <a:off x="12833815" y="7550322"/>
            <a:ext cx="2601374" cy="2163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0526" indent="-200526">
              <a:buSzPct val="100000"/>
              <a:buChar char="-"/>
              <a:def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Ajax</a:t>
            </a:r>
            <a:r>
              <a:rPr sz="1800">
                <a:solidFill>
                  <a:srgbClr val="000000"/>
                </a:solidFill>
              </a:rPr>
              <a:t>를 이용해 이메일에 전송된 인증번호를 변수에 저장.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 sz="1600"/>
              <a:t>저장된 변수를 이용해 인증번호를 일치시키는 방법으로 이메일 인증 구현.</a:t>
            </a:r>
          </a:p>
        </p:txBody>
      </p:sp>
      <p:sp>
        <p:nvSpPr>
          <p:cNvPr id="335" name="pom.xml"/>
          <p:cNvSpPr txBox="1"/>
          <p:nvPr/>
        </p:nvSpPr>
        <p:spPr>
          <a:xfrm>
            <a:off x="13977838" y="1920151"/>
            <a:ext cx="919194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pom.xml</a:t>
            </a:r>
          </a:p>
        </p:txBody>
      </p:sp>
      <p:sp>
        <p:nvSpPr>
          <p:cNvPr id="336" name="servlet-context.xml"/>
          <p:cNvSpPr txBox="1"/>
          <p:nvPr/>
        </p:nvSpPr>
        <p:spPr>
          <a:xfrm>
            <a:off x="12987680" y="4271493"/>
            <a:ext cx="1882596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servlet-context.xml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1"/>
          <p:cNvSpPr/>
          <p:nvPr/>
        </p:nvSpPr>
        <p:spPr>
          <a:xfrm>
            <a:off x="0" y="0"/>
            <a:ext cx="4677346" cy="101663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" name="object 3"/>
          <p:cNvSpPr txBox="1"/>
          <p:nvPr/>
        </p:nvSpPr>
        <p:spPr>
          <a:xfrm>
            <a:off x="12318427" y="647762"/>
            <a:ext cx="4018487" cy="729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800"/>
              </a:lnSpc>
              <a:defRPr spc="-11" sz="4800">
                <a:solidFill>
                  <a:srgbClr val="F7AE1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38" name="object 4"/>
          <p:cNvSpPr txBox="1"/>
          <p:nvPr/>
        </p:nvSpPr>
        <p:spPr>
          <a:xfrm>
            <a:off x="6036284" y="4567735"/>
            <a:ext cx="2371043" cy="1094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700"/>
              </a:lnSpc>
              <a:defRPr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39" name="object 5"/>
          <p:cNvSpPr txBox="1"/>
          <p:nvPr/>
        </p:nvSpPr>
        <p:spPr>
          <a:xfrm>
            <a:off x="9890948" y="4567735"/>
            <a:ext cx="6509351" cy="1094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8700"/>
              </a:lnSpc>
              <a:defRPr sz="7200">
                <a:latin typeface="HQNHDH+Montserrat-Bold"/>
                <a:ea typeface="HQNHDH+Montserrat-Bold"/>
                <a:cs typeface="HQNHDH+Montserrat-Bold"/>
                <a:sym typeface="HQNHDH+Montserrat-Bold"/>
              </a:defRPr>
            </a:pPr>
            <a:r>
              <a:t>02</a:t>
            </a:r>
            <a:r>
              <a:rPr spc="20108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03</a:t>
            </a:r>
          </a:p>
        </p:txBody>
      </p:sp>
      <p:sp>
        <p:nvSpPr>
          <p:cNvPr id="40" name="object 6"/>
          <p:cNvSpPr txBox="1"/>
          <p:nvPr/>
        </p:nvSpPr>
        <p:spPr>
          <a:xfrm>
            <a:off x="5769936" y="6178522"/>
            <a:ext cx="202743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서비스소개</a:t>
            </a:r>
          </a:p>
        </p:txBody>
      </p:sp>
      <p:sp>
        <p:nvSpPr>
          <p:cNvPr id="41" name="object 8"/>
          <p:cNvSpPr txBox="1"/>
          <p:nvPr/>
        </p:nvSpPr>
        <p:spPr>
          <a:xfrm>
            <a:off x="13459366" y="6178522"/>
            <a:ext cx="2384708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UI · 기술상세</a:t>
            </a:r>
          </a:p>
        </p:txBody>
      </p:sp>
      <p:sp>
        <p:nvSpPr>
          <p:cNvPr id="42" name="object 9"/>
          <p:cNvSpPr txBox="1"/>
          <p:nvPr/>
        </p:nvSpPr>
        <p:spPr>
          <a:xfrm>
            <a:off x="6154999" y="674382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43" name="object 10"/>
          <p:cNvSpPr txBox="1"/>
          <p:nvPr/>
        </p:nvSpPr>
        <p:spPr>
          <a:xfrm>
            <a:off x="5982279" y="6801329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44" name="object 15"/>
          <p:cNvSpPr txBox="1"/>
          <p:nvPr/>
        </p:nvSpPr>
        <p:spPr>
          <a:xfrm>
            <a:off x="6154999" y="716292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개발환경</a:t>
            </a:r>
          </a:p>
        </p:txBody>
      </p:sp>
      <p:sp>
        <p:nvSpPr>
          <p:cNvPr id="45" name="object 16"/>
          <p:cNvSpPr txBox="1"/>
          <p:nvPr/>
        </p:nvSpPr>
        <p:spPr>
          <a:xfrm>
            <a:off x="5982279" y="7220429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46" name="object 24"/>
          <p:cNvSpPr txBox="1"/>
          <p:nvPr/>
        </p:nvSpPr>
        <p:spPr>
          <a:xfrm>
            <a:off x="6154999" y="752431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작업일정</a:t>
            </a:r>
          </a:p>
        </p:txBody>
      </p:sp>
      <p:sp>
        <p:nvSpPr>
          <p:cNvPr id="47" name="object 25"/>
          <p:cNvSpPr txBox="1"/>
          <p:nvPr/>
        </p:nvSpPr>
        <p:spPr>
          <a:xfrm>
            <a:off x="5982279" y="7610674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48" name="object 6"/>
          <p:cNvSpPr txBox="1"/>
          <p:nvPr/>
        </p:nvSpPr>
        <p:spPr>
          <a:xfrm>
            <a:off x="9680878" y="6178522"/>
            <a:ext cx="233451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프로젝트개요</a:t>
            </a:r>
          </a:p>
        </p:txBody>
      </p:sp>
      <p:sp>
        <p:nvSpPr>
          <p:cNvPr id="49" name="object 10"/>
          <p:cNvSpPr txBox="1"/>
          <p:nvPr/>
        </p:nvSpPr>
        <p:spPr>
          <a:xfrm>
            <a:off x="9785366" y="6862302"/>
            <a:ext cx="2553242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사용자 요구사항 정의</a:t>
            </a:r>
          </a:p>
        </p:txBody>
      </p:sp>
      <p:sp>
        <p:nvSpPr>
          <p:cNvPr id="50" name="object 12"/>
          <p:cNvSpPr txBox="1"/>
          <p:nvPr/>
        </p:nvSpPr>
        <p:spPr>
          <a:xfrm>
            <a:off x="9627068" y="690749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51" name="object 16"/>
          <p:cNvSpPr txBox="1"/>
          <p:nvPr/>
        </p:nvSpPr>
        <p:spPr>
          <a:xfrm>
            <a:off x="9785366" y="7274421"/>
            <a:ext cx="2339344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서비스 소개</a:t>
            </a:r>
          </a:p>
        </p:txBody>
      </p:sp>
      <p:sp>
        <p:nvSpPr>
          <p:cNvPr id="52" name="object 18"/>
          <p:cNvSpPr txBox="1"/>
          <p:nvPr/>
        </p:nvSpPr>
        <p:spPr>
          <a:xfrm>
            <a:off x="9627068" y="732659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53" name="object 21"/>
          <p:cNvSpPr txBox="1"/>
          <p:nvPr/>
        </p:nvSpPr>
        <p:spPr>
          <a:xfrm>
            <a:off x="9785366" y="7687274"/>
            <a:ext cx="2125544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클래스 다이어그램</a:t>
            </a:r>
          </a:p>
        </p:txBody>
      </p:sp>
      <p:sp>
        <p:nvSpPr>
          <p:cNvPr id="54" name="object 22"/>
          <p:cNvSpPr txBox="1"/>
          <p:nvPr/>
        </p:nvSpPr>
        <p:spPr>
          <a:xfrm>
            <a:off x="9627068" y="774569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55" name="object 22"/>
          <p:cNvSpPr txBox="1"/>
          <p:nvPr/>
        </p:nvSpPr>
        <p:spPr>
          <a:xfrm>
            <a:off x="9642494" y="8191775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56" name="object 21"/>
          <p:cNvSpPr txBox="1"/>
          <p:nvPr/>
        </p:nvSpPr>
        <p:spPr>
          <a:xfrm>
            <a:off x="9797164" y="8131984"/>
            <a:ext cx="2125542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테이블 명세</a:t>
            </a:r>
          </a:p>
        </p:txBody>
      </p:sp>
      <p:sp>
        <p:nvSpPr>
          <p:cNvPr id="57" name="object 10"/>
          <p:cNvSpPr txBox="1"/>
          <p:nvPr/>
        </p:nvSpPr>
        <p:spPr>
          <a:xfrm>
            <a:off x="13858248" y="6851628"/>
            <a:ext cx="1783080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사용자서비스</a:t>
            </a:r>
          </a:p>
        </p:txBody>
      </p:sp>
      <p:sp>
        <p:nvSpPr>
          <p:cNvPr id="58" name="object 17"/>
          <p:cNvSpPr txBox="1"/>
          <p:nvPr/>
        </p:nvSpPr>
        <p:spPr>
          <a:xfrm>
            <a:off x="13880425" y="7282105"/>
            <a:ext cx="1437236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메인페이지</a:t>
            </a:r>
          </a:p>
          <a:p>
            <a:pPr>
              <a:lnSpc>
                <a:spcPts val="1700"/>
              </a:lnSpc>
              <a:spcBef>
                <a:spcPts val="500"/>
              </a:spcBef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회원가입</a:t>
            </a:r>
          </a:p>
          <a:p>
            <a:pPr>
              <a:lnSpc>
                <a:spcPts val="1700"/>
              </a:lnSpc>
              <a:spcBef>
                <a:spcPts val="500"/>
              </a:spcBef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영화상세</a:t>
            </a:r>
          </a:p>
          <a:p>
            <a:pPr marL="160420" indent="-160420">
              <a:lnSpc>
                <a:spcPts val="1700"/>
              </a:lnSpc>
              <a:spcBef>
                <a:spcPts val="700"/>
              </a:spcBef>
              <a:buSzPct val="100000"/>
              <a:buChar char="-"/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한줄평</a:t>
            </a:r>
          </a:p>
          <a:p>
            <a:pPr marL="160420" indent="-160420">
              <a:lnSpc>
                <a:spcPts val="1700"/>
              </a:lnSpc>
              <a:spcBef>
                <a:spcPts val="700"/>
              </a:spcBef>
              <a:buSzPct val="100000"/>
              <a:buChar char="-"/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고객센터</a:t>
            </a:r>
          </a:p>
        </p:txBody>
      </p:sp>
      <p:sp>
        <p:nvSpPr>
          <p:cNvPr id="59" name="object 25"/>
          <p:cNvSpPr txBox="1"/>
          <p:nvPr/>
        </p:nvSpPr>
        <p:spPr>
          <a:xfrm>
            <a:off x="13858248" y="8803564"/>
            <a:ext cx="1783080" cy="30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관리자서비스</a:t>
            </a:r>
          </a:p>
        </p:txBody>
      </p:sp>
      <p:sp>
        <p:nvSpPr>
          <p:cNvPr id="60" name="object 27"/>
          <p:cNvSpPr txBox="1"/>
          <p:nvPr/>
        </p:nvSpPr>
        <p:spPr>
          <a:xfrm>
            <a:off x="13895511" y="9232826"/>
            <a:ext cx="1624179" cy="23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700"/>
              </a:lnSpc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- 관리자모드</a:t>
            </a:r>
          </a:p>
        </p:txBody>
      </p:sp>
      <p:sp>
        <p:nvSpPr>
          <p:cNvPr id="61" name="object 12"/>
          <p:cNvSpPr txBox="1"/>
          <p:nvPr/>
        </p:nvSpPr>
        <p:spPr>
          <a:xfrm>
            <a:off x="13729143" y="6953742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62" name="object 12"/>
          <p:cNvSpPr txBox="1"/>
          <p:nvPr/>
        </p:nvSpPr>
        <p:spPr>
          <a:xfrm>
            <a:off x="13729143" y="8892971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6026" y="2388702"/>
            <a:ext cx="6362216" cy="7217493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0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사용자 서비스- </a:t>
            </a:r>
            <a:r>
              <a:rPr spc="70" sz="2800"/>
              <a:t>영화 상세</a:t>
            </a:r>
          </a:p>
        </p:txBody>
      </p:sp>
      <p:sp>
        <p:nvSpPr>
          <p:cNvPr id="341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2" name="L 도형 213"/>
          <p:cNvSpPr/>
          <p:nvPr/>
        </p:nvSpPr>
        <p:spPr>
          <a:xfrm rot="16200000">
            <a:off x="13586665" y="8722954"/>
            <a:ext cx="1451427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3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4" name="선"/>
          <p:cNvSpPr/>
          <p:nvPr/>
        </p:nvSpPr>
        <p:spPr>
          <a:xfrm>
            <a:off x="7359436" y="4045010"/>
            <a:ext cx="593597" cy="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5" name="영화테이블의 기본키인 movie_num을 이용하여 각 테이블에서 해당 영화의 정보를 가져옴"/>
          <p:cNvSpPr txBox="1"/>
          <p:nvPr/>
        </p:nvSpPr>
        <p:spPr>
          <a:xfrm>
            <a:off x="13346597" y="7246296"/>
            <a:ext cx="2525073" cy="1309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80472" indent="-180472">
              <a:buSzPct val="100000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영화테이블의 기본키인 movie_num을 이용하여 각 테이블에서 해당 영화의 정보를 가져옴</a:t>
            </a:r>
          </a:p>
        </p:txBody>
      </p:sp>
      <p:sp>
        <p:nvSpPr>
          <p:cNvPr id="346" name="모서리가 둥근 직사각형"/>
          <p:cNvSpPr/>
          <p:nvPr/>
        </p:nvSpPr>
        <p:spPr>
          <a:xfrm>
            <a:off x="3179133" y="3883154"/>
            <a:ext cx="452240" cy="465784"/>
          </a:xfrm>
          <a:prstGeom prst="roundRect">
            <a:avLst>
              <a:gd name="adj" fmla="val 10899"/>
            </a:avLst>
          </a:prstGeom>
          <a:ln w="38100">
            <a:solidFill>
              <a:srgbClr val="D07C7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4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55666" y="6277521"/>
            <a:ext cx="5804696" cy="324714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선"/>
          <p:cNvSpPr/>
          <p:nvPr/>
        </p:nvSpPr>
        <p:spPr>
          <a:xfrm>
            <a:off x="5232105" y="8495314"/>
            <a:ext cx="2525073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4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6127" y="2177078"/>
            <a:ext cx="4621397" cy="3735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41655" y="3540226"/>
            <a:ext cx="2750196" cy="1009568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이벤트 핸들러와 Ajax를 이용해 찜 기능 구현…"/>
          <p:cNvSpPr txBox="1"/>
          <p:nvPr/>
        </p:nvSpPr>
        <p:spPr>
          <a:xfrm>
            <a:off x="12695563" y="2761481"/>
            <a:ext cx="2525073" cy="1884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00526" indent="-200526">
              <a:buSzPct val="100000"/>
              <a:buChar char="-"/>
              <a:def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이벤트 핸들러</a:t>
            </a:r>
            <a:r>
              <a:rPr sz="1800">
                <a:solidFill>
                  <a:srgbClr val="000000"/>
                </a:solidFill>
              </a:rPr>
              <a:t>와 </a:t>
            </a:r>
            <a:r>
              <a:t>Ajax</a:t>
            </a:r>
            <a:r>
              <a:rPr sz="1800">
                <a:solidFill>
                  <a:srgbClr val="000000"/>
                </a:solidFill>
              </a:rPr>
              <a:t>를 이용해 찜 기능 구현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 sz="1600"/>
              <a:t>화면의 새로고침 없이 찜목록에 해당영화를 추가/ 삭제 할 수 있도록 만듦</a:t>
            </a:r>
          </a:p>
        </p:txBody>
      </p:sp>
      <p:sp>
        <p:nvSpPr>
          <p:cNvPr id="352" name="3) 영화 상세 - 찜기능"/>
          <p:cNvSpPr txBox="1"/>
          <p:nvPr/>
        </p:nvSpPr>
        <p:spPr>
          <a:xfrm>
            <a:off x="13945195" y="1507363"/>
            <a:ext cx="195019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3) 영화 상세 - 찜기능</a:t>
            </a:r>
          </a:p>
        </p:txBody>
      </p:sp>
      <p:sp>
        <p:nvSpPr>
          <p:cNvPr id="353" name="Controller"/>
          <p:cNvSpPr txBox="1"/>
          <p:nvPr/>
        </p:nvSpPr>
        <p:spPr>
          <a:xfrm>
            <a:off x="12299031" y="6070342"/>
            <a:ext cx="1036062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Controller</a:t>
            </a:r>
          </a:p>
        </p:txBody>
      </p:sp>
      <p:sp>
        <p:nvSpPr>
          <p:cNvPr id="354" name="선"/>
          <p:cNvSpPr/>
          <p:nvPr/>
        </p:nvSpPr>
        <p:spPr>
          <a:xfrm>
            <a:off x="3662938" y="4104633"/>
            <a:ext cx="1117124" cy="3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7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사용자 서비스- </a:t>
            </a:r>
            <a:r>
              <a:rPr spc="70" sz="2800"/>
              <a:t>영화 상세</a:t>
            </a:r>
          </a:p>
        </p:txBody>
      </p:sp>
      <p:sp>
        <p:nvSpPr>
          <p:cNvPr id="358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9" name="L 도형 213"/>
          <p:cNvSpPr/>
          <p:nvPr/>
        </p:nvSpPr>
        <p:spPr>
          <a:xfrm rot="16200000">
            <a:off x="13586665" y="8722954"/>
            <a:ext cx="1451427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0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1" name="3) 한줄평 - 스포일러 기능"/>
          <p:cNvSpPr txBox="1"/>
          <p:nvPr/>
        </p:nvSpPr>
        <p:spPr>
          <a:xfrm>
            <a:off x="13945195" y="1507363"/>
            <a:ext cx="234567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3) 한줄평 - 스포일러 기능</a:t>
            </a:r>
          </a:p>
        </p:txBody>
      </p:sp>
      <p:pic>
        <p:nvPicPr>
          <p:cNvPr id="36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099" y="2482680"/>
            <a:ext cx="7742106" cy="2886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099" y="5419447"/>
            <a:ext cx="7742106" cy="3927267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모서리가 둥근 직사각형"/>
          <p:cNvSpPr/>
          <p:nvPr/>
        </p:nvSpPr>
        <p:spPr>
          <a:xfrm>
            <a:off x="2984755" y="3476588"/>
            <a:ext cx="2440204" cy="1533518"/>
          </a:xfrm>
          <a:prstGeom prst="roundRect">
            <a:avLst>
              <a:gd name="adj" fmla="val 23869"/>
            </a:avLst>
          </a:prstGeom>
          <a:ln w="38100">
            <a:solidFill>
              <a:srgbClr val="D07C7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5" name="모서리가 둥근 직사각형"/>
          <p:cNvSpPr/>
          <p:nvPr/>
        </p:nvSpPr>
        <p:spPr>
          <a:xfrm>
            <a:off x="3579631" y="6579243"/>
            <a:ext cx="3272761" cy="2472842"/>
          </a:xfrm>
          <a:prstGeom prst="roundRect">
            <a:avLst>
              <a:gd name="adj" fmla="val 19852"/>
            </a:avLst>
          </a:prstGeom>
          <a:ln w="38100">
            <a:solidFill>
              <a:srgbClr val="D07C7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6" name="선"/>
          <p:cNvSpPr/>
          <p:nvPr/>
        </p:nvSpPr>
        <p:spPr>
          <a:xfrm>
            <a:off x="5216009" y="5062146"/>
            <a:ext cx="3" cy="1465054"/>
          </a:xfrm>
          <a:prstGeom prst="line">
            <a:avLst/>
          </a:prstGeom>
          <a:ln w="38100">
            <a:solidFill>
              <a:srgbClr val="D07C79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7" name="선"/>
          <p:cNvSpPr/>
          <p:nvPr/>
        </p:nvSpPr>
        <p:spPr>
          <a:xfrm flipV="1">
            <a:off x="6981597" y="5126935"/>
            <a:ext cx="3073401" cy="207464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6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77447" y="4073209"/>
            <a:ext cx="4055955" cy="1865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JQuery 이벤트 핸들러를 이용하여…"/>
          <p:cNvSpPr txBox="1"/>
          <p:nvPr/>
        </p:nvSpPr>
        <p:spPr>
          <a:xfrm>
            <a:off x="10157894" y="6151549"/>
            <a:ext cx="3564044" cy="718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00526" indent="-200526">
              <a:buSzPct val="100000"/>
              <a:buChar char="-"/>
              <a:def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JQuery 이벤트 핸들러</a:t>
            </a:r>
            <a:r>
              <a:rPr b="0" sz="1800">
                <a:solidFill>
                  <a:srgbClr val="000000"/>
                </a:solidFill>
              </a:rPr>
              <a:t>를 이용하여 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스포일러 포함 여부 기능 제공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871" y="2484889"/>
            <a:ext cx="9327554" cy="680771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3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사용자 서비스- </a:t>
            </a:r>
            <a:r>
              <a:rPr spc="70" sz="2800"/>
              <a:t>고객센터</a:t>
            </a:r>
          </a:p>
        </p:txBody>
      </p:sp>
      <p:sp>
        <p:nvSpPr>
          <p:cNvPr id="374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5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6" name="모서리가 둥근 직사각형"/>
          <p:cNvSpPr/>
          <p:nvPr/>
        </p:nvSpPr>
        <p:spPr>
          <a:xfrm>
            <a:off x="2906721" y="4628829"/>
            <a:ext cx="1570781" cy="2682408"/>
          </a:xfrm>
          <a:prstGeom prst="roundRect">
            <a:avLst>
              <a:gd name="adj" fmla="val 8617"/>
            </a:avLst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7" name="선"/>
          <p:cNvSpPr/>
          <p:nvPr/>
        </p:nvSpPr>
        <p:spPr>
          <a:xfrm>
            <a:off x="4571667" y="5936278"/>
            <a:ext cx="592771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8" name="QAboard 테이블에 secret 컬럼을 넣어 비밀글 여부를 선택할 수 있도록 기능 구현"/>
          <p:cNvSpPr txBox="1"/>
          <p:nvPr/>
        </p:nvSpPr>
        <p:spPr>
          <a:xfrm>
            <a:off x="10538480" y="6314685"/>
            <a:ext cx="4458030" cy="67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80472" indent="-180472">
              <a:buSzPct val="100000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QAboard 테이블에 secret 컬럼을 넣어 비밀글 여부를 선택할 수 있도록 기능 구현</a:t>
            </a:r>
          </a:p>
        </p:txBody>
      </p:sp>
      <p:pic>
        <p:nvPicPr>
          <p:cNvPr id="37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18809" y="4645339"/>
            <a:ext cx="5158792" cy="1602797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3) 고객센터 - 비밀글 여부"/>
          <p:cNvSpPr txBox="1"/>
          <p:nvPr/>
        </p:nvSpPr>
        <p:spPr>
          <a:xfrm>
            <a:off x="13945195" y="1507363"/>
            <a:ext cx="234567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3) 고객센터 - 비밀글 여부</a:t>
            </a:r>
          </a:p>
        </p:txBody>
      </p:sp>
      <p:sp>
        <p:nvSpPr>
          <p:cNvPr id="381" name="Mapper"/>
          <p:cNvSpPr txBox="1"/>
          <p:nvPr/>
        </p:nvSpPr>
        <p:spPr>
          <a:xfrm>
            <a:off x="14609470" y="4410364"/>
            <a:ext cx="842734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Mapper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4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관리자 서비스- </a:t>
            </a:r>
            <a:r>
              <a:rPr spc="70" sz="2800"/>
              <a:t>관리자모드</a:t>
            </a:r>
          </a:p>
        </p:txBody>
      </p:sp>
      <p:sp>
        <p:nvSpPr>
          <p:cNvPr id="385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6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8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733" y="2799146"/>
            <a:ext cx="8201708" cy="6016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74440" y="2783552"/>
            <a:ext cx="3086103" cy="1803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52708" y="6795334"/>
            <a:ext cx="4076646" cy="2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모서리가 둥근 직사각형"/>
          <p:cNvSpPr/>
          <p:nvPr/>
        </p:nvSpPr>
        <p:spPr>
          <a:xfrm>
            <a:off x="2441805" y="5766256"/>
            <a:ext cx="2050040" cy="341676"/>
          </a:xfrm>
          <a:prstGeom prst="roundRect">
            <a:avLst>
              <a:gd name="adj" fmla="val 25289"/>
            </a:avLst>
          </a:prstGeom>
          <a:ln w="38100">
            <a:solidFill>
              <a:srgbClr val="D07C7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91" name="선"/>
          <p:cNvSpPr/>
          <p:nvPr/>
        </p:nvSpPr>
        <p:spPr>
          <a:xfrm flipV="1">
            <a:off x="4543192" y="4010895"/>
            <a:ext cx="4902228" cy="189648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2" name="JQuery를 이용해 여러 배우를…"/>
          <p:cNvSpPr txBox="1"/>
          <p:nvPr/>
        </p:nvSpPr>
        <p:spPr>
          <a:xfrm>
            <a:off x="12555473" y="3101856"/>
            <a:ext cx="3025255" cy="680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00526" indent="-200526">
              <a:buSzPct val="100000"/>
              <a:buChar char="-"/>
              <a:defRPr b="1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JQuery</a:t>
            </a:r>
            <a:r>
              <a:rPr b="0" sz="1800">
                <a:solidFill>
                  <a:srgbClr val="000000"/>
                </a:solidFill>
              </a:rPr>
              <a:t>를 이용해 여러 배우를 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등록할 수 있도록 기능 구현</a:t>
            </a:r>
          </a:p>
        </p:txBody>
      </p:sp>
      <p:pic>
        <p:nvPicPr>
          <p:cNvPr id="393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09353" y="4543518"/>
            <a:ext cx="6052761" cy="2099437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- 배우폼에 입력된 값들을 배열에 저장하여 반복문을 통해 테이블에 추가"/>
          <p:cNvSpPr txBox="1"/>
          <p:nvPr/>
        </p:nvSpPr>
        <p:spPr>
          <a:xfrm>
            <a:off x="13235179" y="7403717"/>
            <a:ext cx="2533928" cy="9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- 배우폼에 입력된 값들을 </a:t>
            </a:r>
            <a:r>
              <a:rPr b="1">
                <a:solidFill>
                  <a:schemeClr val="accent2"/>
                </a:solidFill>
              </a:rPr>
              <a:t>배열에 저장</a:t>
            </a:r>
            <a:r>
              <a:t>하여 반복문을 통해 테이블에 추가</a:t>
            </a:r>
          </a:p>
        </p:txBody>
      </p:sp>
      <p:sp>
        <p:nvSpPr>
          <p:cNvPr id="395" name="4) 관리자 - 영화 추가"/>
          <p:cNvSpPr txBox="1"/>
          <p:nvPr/>
        </p:nvSpPr>
        <p:spPr>
          <a:xfrm>
            <a:off x="13945195" y="1507363"/>
            <a:ext cx="195019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4) 관리자 - 영화 추가</a:t>
            </a:r>
          </a:p>
        </p:txBody>
      </p:sp>
      <p:sp>
        <p:nvSpPr>
          <p:cNvPr id="396" name="선"/>
          <p:cNvSpPr/>
          <p:nvPr/>
        </p:nvSpPr>
        <p:spPr>
          <a:xfrm>
            <a:off x="10917490" y="6556660"/>
            <a:ext cx="3" cy="37977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7" name="Controller"/>
          <p:cNvSpPr txBox="1"/>
          <p:nvPr/>
        </p:nvSpPr>
        <p:spPr>
          <a:xfrm>
            <a:off x="12149855" y="6580003"/>
            <a:ext cx="1036061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Controller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0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관리자 서비스- </a:t>
            </a:r>
            <a:r>
              <a:rPr spc="70" sz="2800"/>
              <a:t>문의 답변</a:t>
            </a:r>
          </a:p>
        </p:txBody>
      </p:sp>
      <p:sp>
        <p:nvSpPr>
          <p:cNvPr id="401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2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0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214" y="3786616"/>
            <a:ext cx="8701855" cy="3851765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모서리가 둥근 직사각형"/>
          <p:cNvSpPr/>
          <p:nvPr/>
        </p:nvSpPr>
        <p:spPr>
          <a:xfrm>
            <a:off x="1640227" y="5409774"/>
            <a:ext cx="7067791" cy="1041428"/>
          </a:xfrm>
          <a:prstGeom prst="roundRect">
            <a:avLst>
              <a:gd name="adj" fmla="val 18292"/>
            </a:avLst>
          </a:prstGeom>
          <a:ln w="38100">
            <a:solidFill>
              <a:srgbClr val="D07C79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5" name="선"/>
          <p:cNvSpPr/>
          <p:nvPr/>
        </p:nvSpPr>
        <p:spPr>
          <a:xfrm flipV="1">
            <a:off x="8775524" y="4328181"/>
            <a:ext cx="1382331" cy="138233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6" name="답변 여부 기능…"/>
          <p:cNvSpPr txBox="1"/>
          <p:nvPr/>
        </p:nvSpPr>
        <p:spPr>
          <a:xfrm>
            <a:off x="10012381" y="5266361"/>
            <a:ext cx="4617188" cy="1328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 b="1" sz="2000">
                <a:latin typeface="Calibri"/>
                <a:ea typeface="Calibri"/>
                <a:cs typeface="Calibri"/>
                <a:sym typeface="Calibri"/>
              </a:defRPr>
            </a:pPr>
            <a:r>
              <a:t>답변 여부 기능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답변을 수행하면 원글의 answer 컬럼값을 ’N’에서 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‘Y’로  변경하여 답변 여부를 확인 할 수 있도록 만듦.</a:t>
            </a:r>
          </a:p>
        </p:txBody>
      </p:sp>
      <p:pic>
        <p:nvPicPr>
          <p:cNvPr id="40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42899" y="7110655"/>
            <a:ext cx="6556159" cy="1706853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L 도형 213"/>
          <p:cNvSpPr/>
          <p:nvPr/>
        </p:nvSpPr>
        <p:spPr>
          <a:xfrm rot="16200000">
            <a:off x="13586665" y="8722954"/>
            <a:ext cx="1451427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0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08401" y="2051440"/>
            <a:ext cx="3427149" cy="3179540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- 답변 게시판에서는 답변이 없는 게시글들만을 보여지도록…"/>
          <p:cNvSpPr txBox="1"/>
          <p:nvPr/>
        </p:nvSpPr>
        <p:spPr>
          <a:xfrm>
            <a:off x="9747232" y="8780433"/>
            <a:ext cx="5333304" cy="67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- 답변 게시판에서는 답변이 없는 게시글들만을 보여지도록 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만들어 손쉬운 답변을 할 수 있도록 처리함.</a:t>
            </a:r>
          </a:p>
        </p:txBody>
      </p:sp>
      <p:sp>
        <p:nvSpPr>
          <p:cNvPr id="411" name="선"/>
          <p:cNvSpPr/>
          <p:nvPr/>
        </p:nvSpPr>
        <p:spPr>
          <a:xfrm>
            <a:off x="8859001" y="6305386"/>
            <a:ext cx="1384679" cy="82444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2" name="Controller"/>
          <p:cNvSpPr txBox="1"/>
          <p:nvPr/>
        </p:nvSpPr>
        <p:spPr>
          <a:xfrm>
            <a:off x="12650374" y="1868590"/>
            <a:ext cx="1036061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Controller</a:t>
            </a:r>
          </a:p>
        </p:txBody>
      </p:sp>
      <p:sp>
        <p:nvSpPr>
          <p:cNvPr id="413" name="4) 관리자 - 답변 여부 기능"/>
          <p:cNvSpPr txBox="1"/>
          <p:nvPr/>
        </p:nvSpPr>
        <p:spPr>
          <a:xfrm>
            <a:off x="13841989" y="1507363"/>
            <a:ext cx="239735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4) 관리자 - 답변 여부 기능</a:t>
            </a:r>
          </a:p>
        </p:txBody>
      </p:sp>
      <p:sp>
        <p:nvSpPr>
          <p:cNvPr id="414" name="Mapper"/>
          <p:cNvSpPr txBox="1"/>
          <p:nvPr/>
        </p:nvSpPr>
        <p:spPr>
          <a:xfrm>
            <a:off x="14619298" y="6855914"/>
            <a:ext cx="842734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Mapper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7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추가 기능 - </a:t>
            </a:r>
            <a:r>
              <a:rPr spc="70" sz="2800"/>
              <a:t>다양한 API 활용</a:t>
            </a:r>
          </a:p>
        </p:txBody>
      </p:sp>
      <p:sp>
        <p:nvSpPr>
          <p:cNvPr id="418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9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2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095" y="2693299"/>
            <a:ext cx="7669728" cy="629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62668" y="4621142"/>
            <a:ext cx="6916879" cy="1496938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Javascript 를 이용해 카카오지도API를 사용…"/>
          <p:cNvSpPr txBox="1"/>
          <p:nvPr/>
        </p:nvSpPr>
        <p:spPr>
          <a:xfrm>
            <a:off x="8936793" y="6386443"/>
            <a:ext cx="4074060" cy="67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80472" indent="-180472">
              <a:buSzPct val="100000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Javascript 를 이용해 카카오지도API를 사용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   이로써 사용자들에게 지도기능을 제공</a:t>
            </a:r>
          </a:p>
        </p:txBody>
      </p:sp>
      <p:sp>
        <p:nvSpPr>
          <p:cNvPr id="423" name="5) 추가기능 - 카카오지도 API"/>
          <p:cNvSpPr txBox="1"/>
          <p:nvPr/>
        </p:nvSpPr>
        <p:spPr>
          <a:xfrm>
            <a:off x="13537325" y="1518245"/>
            <a:ext cx="265363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5) 추가기능 - 카카오지도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6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03 UI · 기술상세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추가 기능 -</a:t>
            </a:r>
            <a:r>
              <a:rPr spc="70" sz="2800"/>
              <a:t> 다양한 API 활용</a:t>
            </a:r>
          </a:p>
        </p:txBody>
      </p:sp>
      <p:sp>
        <p:nvSpPr>
          <p:cNvPr id="427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8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9" name="5) 추가기능 - Spring Security"/>
          <p:cNvSpPr txBox="1"/>
          <p:nvPr/>
        </p:nvSpPr>
        <p:spPr>
          <a:xfrm>
            <a:off x="13537325" y="1518245"/>
            <a:ext cx="2689737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5) 추가기능 - Spring Security</a:t>
            </a:r>
          </a:p>
        </p:txBody>
      </p:sp>
      <p:pic>
        <p:nvPicPr>
          <p:cNvPr id="43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534" y="4546908"/>
            <a:ext cx="8051887" cy="937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534" y="5643078"/>
            <a:ext cx="8051887" cy="3873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3523" y="5974558"/>
            <a:ext cx="6015114" cy="2831312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- Spring Security를 이용하여 Password를 암호화 시킴"/>
          <p:cNvSpPr txBox="1"/>
          <p:nvPr/>
        </p:nvSpPr>
        <p:spPr>
          <a:xfrm>
            <a:off x="9592853" y="8730991"/>
            <a:ext cx="48709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- Spring Security를 이용하여 Password를 암호화 시킴</a:t>
            </a:r>
          </a:p>
        </p:txBody>
      </p:sp>
      <p:sp>
        <p:nvSpPr>
          <p:cNvPr id="434" name="선"/>
          <p:cNvSpPr/>
          <p:nvPr/>
        </p:nvSpPr>
        <p:spPr>
          <a:xfrm>
            <a:off x="4674858" y="4300487"/>
            <a:ext cx="3" cy="35814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5" name="모서리가 둥근 직사각형"/>
          <p:cNvSpPr/>
          <p:nvPr/>
        </p:nvSpPr>
        <p:spPr>
          <a:xfrm>
            <a:off x="1222056" y="6793317"/>
            <a:ext cx="4815545" cy="411247"/>
          </a:xfrm>
          <a:prstGeom prst="roundRect">
            <a:avLst>
              <a:gd name="adj" fmla="val 50000"/>
            </a:avLst>
          </a:prstGeom>
          <a:ln w="381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36" name="선"/>
          <p:cNvSpPr/>
          <p:nvPr/>
        </p:nvSpPr>
        <p:spPr>
          <a:xfrm>
            <a:off x="6198177" y="6998941"/>
            <a:ext cx="3140559" cy="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37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88312" y="2142567"/>
            <a:ext cx="4148547" cy="2246069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선"/>
          <p:cNvSpPr/>
          <p:nvPr/>
        </p:nvSpPr>
        <p:spPr>
          <a:xfrm>
            <a:off x="4674858" y="5402381"/>
            <a:ext cx="3" cy="35814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pom.xml"/>
          <p:cNvSpPr txBox="1"/>
          <p:nvPr/>
        </p:nvSpPr>
        <p:spPr>
          <a:xfrm>
            <a:off x="5512532" y="1920151"/>
            <a:ext cx="919194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pom.xml</a:t>
            </a:r>
          </a:p>
        </p:txBody>
      </p:sp>
      <p:sp>
        <p:nvSpPr>
          <p:cNvPr id="440" name="root-context.xml"/>
          <p:cNvSpPr txBox="1"/>
          <p:nvPr/>
        </p:nvSpPr>
        <p:spPr>
          <a:xfrm>
            <a:off x="7182728" y="4313015"/>
            <a:ext cx="1646517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root-context.xml</a:t>
            </a:r>
          </a:p>
        </p:txBody>
      </p:sp>
      <p:sp>
        <p:nvSpPr>
          <p:cNvPr id="441" name="Controller"/>
          <p:cNvSpPr txBox="1"/>
          <p:nvPr/>
        </p:nvSpPr>
        <p:spPr>
          <a:xfrm>
            <a:off x="7688702" y="5414907"/>
            <a:ext cx="1036061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Controller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object 1"/>
          <p:cNvSpPr/>
          <p:nvPr/>
        </p:nvSpPr>
        <p:spPr>
          <a:xfrm>
            <a:off x="0" y="0"/>
            <a:ext cx="16262350" cy="101663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4" name="object 3"/>
          <p:cNvSpPr txBox="1"/>
          <p:nvPr/>
        </p:nvSpPr>
        <p:spPr>
          <a:xfrm>
            <a:off x="5124122" y="4401399"/>
            <a:ext cx="7474648" cy="1156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500"/>
              </a:lnSpc>
              <a:defRPr sz="7700">
                <a:solidFill>
                  <a:srgbClr val="FFFFFF"/>
                </a:solidFill>
                <a:latin typeface="OBKOUP+YDIYGO350"/>
                <a:ea typeface="OBKOUP+YDIYGO350"/>
                <a:cs typeface="OBKOUP+YDIYGO350"/>
                <a:sym typeface="OBKOUP+YDIYGO350"/>
              </a:defRPr>
            </a:lvl1pPr>
          </a:lstStyle>
          <a:p>
            <a:pPr/>
            <a:r>
              <a:t>감사합니다 :D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"/>
          <p:cNvSpPr/>
          <p:nvPr/>
        </p:nvSpPr>
        <p:spPr>
          <a:xfrm>
            <a:off x="4788472" y="-6350"/>
            <a:ext cx="3606356" cy="101663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" name="object 3"/>
          <p:cNvSpPr txBox="1"/>
          <p:nvPr/>
        </p:nvSpPr>
        <p:spPr>
          <a:xfrm>
            <a:off x="6036284" y="4567735"/>
            <a:ext cx="2371043" cy="1094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700"/>
              </a:lnSpc>
              <a:defRPr sz="7200">
                <a:solidFill>
                  <a:srgbClr val="FFFFFF"/>
                </a:solidFill>
                <a:latin typeface="VTQBPC+Montserrat-Bold"/>
                <a:ea typeface="VTQBPC+Montserrat-Bold"/>
                <a:cs typeface="VTQBPC+Montserrat-Bold"/>
                <a:sym typeface="VTQBPC+Montserrat-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66" name="object 4"/>
          <p:cNvSpPr txBox="1"/>
          <p:nvPr/>
        </p:nvSpPr>
        <p:spPr>
          <a:xfrm>
            <a:off x="9890948" y="4567735"/>
            <a:ext cx="6509351" cy="1094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8700"/>
              </a:lnSpc>
              <a:defRPr sz="7200">
                <a:latin typeface="VTQBPC+Montserrat-Bold"/>
                <a:ea typeface="VTQBPC+Montserrat-Bold"/>
                <a:cs typeface="VTQBPC+Montserrat-Bold"/>
                <a:sym typeface="VTQBPC+Montserrat-Bold"/>
              </a:defRPr>
            </a:pPr>
            <a:r>
              <a:t>02</a:t>
            </a:r>
            <a:r>
              <a:rPr spc="20107"/>
              <a:t> </a:t>
            </a:r>
            <a:r>
              <a:t>03</a:t>
            </a:r>
          </a:p>
        </p:txBody>
      </p:sp>
      <p:sp>
        <p:nvSpPr>
          <p:cNvPr id="67" name="object 5"/>
          <p:cNvSpPr txBox="1"/>
          <p:nvPr/>
        </p:nvSpPr>
        <p:spPr>
          <a:xfrm>
            <a:off x="5769936" y="6178522"/>
            <a:ext cx="202743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solidFill>
                  <a:srgbClr val="FFFFFF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서비스소개</a:t>
            </a:r>
          </a:p>
        </p:txBody>
      </p:sp>
      <p:sp>
        <p:nvSpPr>
          <p:cNvPr id="68" name="object 6"/>
          <p:cNvSpPr txBox="1"/>
          <p:nvPr/>
        </p:nvSpPr>
        <p:spPr>
          <a:xfrm>
            <a:off x="9680878" y="6178522"/>
            <a:ext cx="2334517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solidFill>
                  <a:srgbClr val="404040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프로젝트개요</a:t>
            </a:r>
          </a:p>
        </p:txBody>
      </p:sp>
      <p:sp>
        <p:nvSpPr>
          <p:cNvPr id="69" name="object 7"/>
          <p:cNvSpPr txBox="1"/>
          <p:nvPr/>
        </p:nvSpPr>
        <p:spPr>
          <a:xfrm>
            <a:off x="13515246" y="6178522"/>
            <a:ext cx="2384708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solidFill>
                  <a:srgbClr val="404040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UI · 기술상세</a:t>
            </a:r>
          </a:p>
        </p:txBody>
      </p:sp>
      <p:sp>
        <p:nvSpPr>
          <p:cNvPr id="70" name="object 8"/>
          <p:cNvSpPr txBox="1"/>
          <p:nvPr/>
        </p:nvSpPr>
        <p:spPr>
          <a:xfrm>
            <a:off x="6154999" y="674382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FFFFFF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71" name="object 9"/>
          <p:cNvSpPr txBox="1"/>
          <p:nvPr/>
        </p:nvSpPr>
        <p:spPr>
          <a:xfrm>
            <a:off x="5982279" y="6801329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solidFill>
                  <a:srgbClr val="FFFFFF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72" name="object 10"/>
          <p:cNvSpPr txBox="1"/>
          <p:nvPr/>
        </p:nvSpPr>
        <p:spPr>
          <a:xfrm>
            <a:off x="9785366" y="6862302"/>
            <a:ext cx="2553242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사용자 요구사항 정의</a:t>
            </a:r>
          </a:p>
        </p:txBody>
      </p:sp>
      <p:sp>
        <p:nvSpPr>
          <p:cNvPr id="73" name="object 12"/>
          <p:cNvSpPr txBox="1"/>
          <p:nvPr/>
        </p:nvSpPr>
        <p:spPr>
          <a:xfrm>
            <a:off x="9627068" y="690749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74" name="object 14"/>
          <p:cNvSpPr txBox="1"/>
          <p:nvPr/>
        </p:nvSpPr>
        <p:spPr>
          <a:xfrm>
            <a:off x="6154999" y="716292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FFFFFF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개발환경</a:t>
            </a:r>
          </a:p>
        </p:txBody>
      </p:sp>
      <p:sp>
        <p:nvSpPr>
          <p:cNvPr id="75" name="object 15"/>
          <p:cNvSpPr txBox="1"/>
          <p:nvPr/>
        </p:nvSpPr>
        <p:spPr>
          <a:xfrm>
            <a:off x="5982279" y="7220429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solidFill>
                  <a:srgbClr val="FFFFFF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76" name="object 16"/>
          <p:cNvSpPr txBox="1"/>
          <p:nvPr/>
        </p:nvSpPr>
        <p:spPr>
          <a:xfrm>
            <a:off x="9785366" y="7274421"/>
            <a:ext cx="2339344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서비스 소개</a:t>
            </a:r>
          </a:p>
        </p:txBody>
      </p:sp>
      <p:sp>
        <p:nvSpPr>
          <p:cNvPr id="77" name="object 18"/>
          <p:cNvSpPr txBox="1"/>
          <p:nvPr/>
        </p:nvSpPr>
        <p:spPr>
          <a:xfrm>
            <a:off x="9627068" y="732659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78" name="object 21"/>
          <p:cNvSpPr txBox="1"/>
          <p:nvPr/>
        </p:nvSpPr>
        <p:spPr>
          <a:xfrm>
            <a:off x="9785366" y="7687274"/>
            <a:ext cx="2125544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클래스 다이어그램</a:t>
            </a:r>
          </a:p>
        </p:txBody>
      </p:sp>
      <p:sp>
        <p:nvSpPr>
          <p:cNvPr id="79" name="object 22"/>
          <p:cNvSpPr txBox="1"/>
          <p:nvPr/>
        </p:nvSpPr>
        <p:spPr>
          <a:xfrm>
            <a:off x="9627068" y="774569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80" name="object 22"/>
          <p:cNvSpPr txBox="1"/>
          <p:nvPr/>
        </p:nvSpPr>
        <p:spPr>
          <a:xfrm>
            <a:off x="9642494" y="8191775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81" name="object 21"/>
          <p:cNvSpPr txBox="1"/>
          <p:nvPr/>
        </p:nvSpPr>
        <p:spPr>
          <a:xfrm>
            <a:off x="9797164" y="8131984"/>
            <a:ext cx="2125542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테이블 명세</a:t>
            </a:r>
          </a:p>
        </p:txBody>
      </p:sp>
      <p:sp>
        <p:nvSpPr>
          <p:cNvPr id="82" name="object 10"/>
          <p:cNvSpPr txBox="1"/>
          <p:nvPr/>
        </p:nvSpPr>
        <p:spPr>
          <a:xfrm>
            <a:off x="13858248" y="6851628"/>
            <a:ext cx="1783080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사용자서비스</a:t>
            </a:r>
          </a:p>
        </p:txBody>
      </p:sp>
      <p:sp>
        <p:nvSpPr>
          <p:cNvPr id="83" name="object 17"/>
          <p:cNvSpPr txBox="1"/>
          <p:nvPr/>
        </p:nvSpPr>
        <p:spPr>
          <a:xfrm>
            <a:off x="13880425" y="7282105"/>
            <a:ext cx="1437236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메인페이지</a:t>
            </a:r>
          </a:p>
          <a:p>
            <a:pPr>
              <a:lnSpc>
                <a:spcPts val="1700"/>
              </a:lnSpc>
              <a:spcBef>
                <a:spcPts val="500"/>
              </a:spcBef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회원가입</a:t>
            </a:r>
          </a:p>
          <a:p>
            <a:pPr>
              <a:lnSpc>
                <a:spcPts val="1700"/>
              </a:lnSpc>
              <a:spcBef>
                <a:spcPts val="500"/>
              </a:spcBef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영화상세</a:t>
            </a:r>
          </a:p>
          <a:p>
            <a:pPr marL="160420" indent="-160420">
              <a:lnSpc>
                <a:spcPts val="1700"/>
              </a:lnSpc>
              <a:spcBef>
                <a:spcPts val="700"/>
              </a:spcBef>
              <a:buSzPct val="100000"/>
              <a:buChar char="-"/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한줄평</a:t>
            </a:r>
          </a:p>
          <a:p>
            <a:pPr marL="160420" indent="-160420">
              <a:lnSpc>
                <a:spcPts val="1700"/>
              </a:lnSpc>
              <a:spcBef>
                <a:spcPts val="700"/>
              </a:spcBef>
              <a:buSzPct val="100000"/>
              <a:buChar char="-"/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고객센터</a:t>
            </a:r>
          </a:p>
        </p:txBody>
      </p:sp>
      <p:sp>
        <p:nvSpPr>
          <p:cNvPr id="84" name="object 25"/>
          <p:cNvSpPr txBox="1"/>
          <p:nvPr/>
        </p:nvSpPr>
        <p:spPr>
          <a:xfrm>
            <a:off x="13858248" y="8803564"/>
            <a:ext cx="1783080" cy="30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관리자서비스</a:t>
            </a:r>
          </a:p>
        </p:txBody>
      </p:sp>
      <p:sp>
        <p:nvSpPr>
          <p:cNvPr id="85" name="object 27"/>
          <p:cNvSpPr txBox="1"/>
          <p:nvPr/>
        </p:nvSpPr>
        <p:spPr>
          <a:xfrm>
            <a:off x="13895511" y="9232826"/>
            <a:ext cx="1624179" cy="23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700"/>
              </a:lnSpc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- 관리자모드</a:t>
            </a:r>
          </a:p>
        </p:txBody>
      </p:sp>
      <p:sp>
        <p:nvSpPr>
          <p:cNvPr id="86" name="object 12"/>
          <p:cNvSpPr txBox="1"/>
          <p:nvPr/>
        </p:nvSpPr>
        <p:spPr>
          <a:xfrm>
            <a:off x="13729143" y="6953742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87" name="object 12"/>
          <p:cNvSpPr txBox="1"/>
          <p:nvPr/>
        </p:nvSpPr>
        <p:spPr>
          <a:xfrm>
            <a:off x="13729143" y="8892971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88" name="object 24"/>
          <p:cNvSpPr txBox="1"/>
          <p:nvPr/>
        </p:nvSpPr>
        <p:spPr>
          <a:xfrm>
            <a:off x="6154999" y="752431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작업일정</a:t>
            </a:r>
          </a:p>
        </p:txBody>
      </p:sp>
      <p:sp>
        <p:nvSpPr>
          <p:cNvPr id="89" name="object 25"/>
          <p:cNvSpPr txBox="1"/>
          <p:nvPr/>
        </p:nvSpPr>
        <p:spPr>
          <a:xfrm>
            <a:off x="5982279" y="7610674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1"/>
          <p:cNvSpPr/>
          <p:nvPr/>
        </p:nvSpPr>
        <p:spPr>
          <a:xfrm>
            <a:off x="-1" y="0"/>
            <a:ext cx="546356" cy="101663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2" name="object 2"/>
          <p:cNvSpPr/>
          <p:nvPr/>
        </p:nvSpPr>
        <p:spPr>
          <a:xfrm>
            <a:off x="14214194" y="9752510"/>
            <a:ext cx="566988" cy="5806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3" name="object 3"/>
          <p:cNvSpPr/>
          <p:nvPr/>
        </p:nvSpPr>
        <p:spPr>
          <a:xfrm>
            <a:off x="9905500" y="8311850"/>
            <a:ext cx="566983" cy="57685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4" name="object 4"/>
          <p:cNvSpPr/>
          <p:nvPr/>
        </p:nvSpPr>
        <p:spPr>
          <a:xfrm>
            <a:off x="10493295" y="4869862"/>
            <a:ext cx="5870182" cy="555329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5" name="object 5"/>
          <p:cNvSpPr/>
          <p:nvPr/>
        </p:nvSpPr>
        <p:spPr>
          <a:xfrm>
            <a:off x="14395242" y="4705108"/>
            <a:ext cx="33911" cy="10325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6" name="object 6"/>
          <p:cNvSpPr/>
          <p:nvPr/>
        </p:nvSpPr>
        <p:spPr>
          <a:xfrm>
            <a:off x="14201058" y="4704579"/>
            <a:ext cx="155871" cy="15332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7" name="object 8"/>
          <p:cNvSpPr txBox="1"/>
          <p:nvPr/>
        </p:nvSpPr>
        <p:spPr>
          <a:xfrm>
            <a:off x="13914594" y="701711"/>
            <a:ext cx="211671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890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01 서비스개요</a:t>
            </a:r>
          </a:p>
          <a:p>
            <a:pPr>
              <a:lnSpc>
                <a:spcPts val="3500"/>
              </a:lnSpc>
              <a:defRPr spc="85" sz="3400">
                <a:solidFill>
                  <a:srgbClr val="80808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기획의도</a:t>
            </a:r>
          </a:p>
        </p:txBody>
      </p:sp>
      <p:sp>
        <p:nvSpPr>
          <p:cNvPr id="98" name="object 9"/>
          <p:cNvSpPr txBox="1"/>
          <p:nvPr/>
        </p:nvSpPr>
        <p:spPr>
          <a:xfrm>
            <a:off x="1890996" y="1587611"/>
            <a:ext cx="4059996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pc="-23" sz="4500">
                <a:solidFill>
                  <a:srgbClr val="5E66F2"/>
                </a:solidFill>
                <a:latin typeface="VTQBPC+Montserrat-Bold"/>
                <a:ea typeface="VTQBPC+Montserrat-Bold"/>
                <a:cs typeface="VTQBPC+Montserrat-Bold"/>
                <a:sym typeface="VTQBPC+Montserrat-Bold"/>
              </a:defRPr>
            </a:lvl1pPr>
          </a:lstStyle>
          <a:p>
            <a:pPr/>
            <a:r>
              <a:t>영화리뷰사이트</a:t>
            </a:r>
          </a:p>
        </p:txBody>
      </p:sp>
      <p:sp>
        <p:nvSpPr>
          <p:cNvPr id="99" name="object 11"/>
          <p:cNvSpPr txBox="1"/>
          <p:nvPr/>
        </p:nvSpPr>
        <p:spPr>
          <a:xfrm>
            <a:off x="2070997" y="3056458"/>
            <a:ext cx="6093942" cy="36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500">
                <a:solidFill>
                  <a:srgbClr val="DE7B0E"/>
                </a:solidFill>
                <a:latin typeface="OBKOUP+YDIYGO350"/>
                <a:ea typeface="OBKOUP+YDIYGO350"/>
                <a:cs typeface="OBKOUP+YDIYGO350"/>
                <a:sym typeface="OBKOUP+YDIYGO350"/>
              </a:defRPr>
            </a:lvl1pPr>
          </a:lstStyle>
          <a:p>
            <a:pPr/>
            <a:r>
              <a:t>영화에 관한 다양한 정보를 제공</a:t>
            </a:r>
          </a:p>
        </p:txBody>
      </p:sp>
      <p:sp>
        <p:nvSpPr>
          <p:cNvPr id="100" name="object 12"/>
          <p:cNvSpPr txBox="1"/>
          <p:nvPr/>
        </p:nvSpPr>
        <p:spPr>
          <a:xfrm>
            <a:off x="1694840" y="4249501"/>
            <a:ext cx="8798457" cy="278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400"/>
              </a:lnSpc>
              <a:buSzPct val="100000"/>
              <a:buFont typeface="Arial"/>
              <a:buChar char="•"/>
              <a:defRPr spc="80" sz="2800">
                <a:solidFill>
                  <a:srgbClr val="595757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기본에 충실한 영화리뷰사이트 기능 구현</a:t>
            </a:r>
          </a:p>
          <a:p>
            <a:pPr marL="342900" indent="-342900">
              <a:lnSpc>
                <a:spcPts val="2400"/>
              </a:lnSpc>
              <a:buSzPct val="100000"/>
              <a:buFont typeface="Arial"/>
              <a:buChar char="•"/>
              <a:defRPr spc="80" sz="2800">
                <a:solidFill>
                  <a:srgbClr val="595757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42900" indent="-342900">
              <a:lnSpc>
                <a:spcPts val="2400"/>
              </a:lnSpc>
              <a:buSzPct val="100000"/>
              <a:buFont typeface="Arial"/>
              <a:buChar char="•"/>
              <a:defRPr spc="80" sz="2800">
                <a:solidFill>
                  <a:srgbClr val="D07C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SQL문</a:t>
            </a:r>
            <a:r>
              <a:rPr>
                <a:solidFill>
                  <a:srgbClr val="595757"/>
                </a:solidFill>
              </a:rPr>
              <a:t>을 활용한 원하는 데이터 추출</a:t>
            </a:r>
            <a:endParaRPr>
              <a:solidFill>
                <a:srgbClr val="595757"/>
              </a:solidFill>
            </a:endParaRPr>
          </a:p>
          <a:p>
            <a:pPr marL="342900" indent="-342900">
              <a:lnSpc>
                <a:spcPts val="2400"/>
              </a:lnSpc>
              <a:buSzPct val="100000"/>
              <a:buFont typeface="Arial"/>
              <a:buChar char="•"/>
              <a:defRPr spc="80" sz="2800">
                <a:solidFill>
                  <a:srgbClr val="595757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42900" indent="-342900">
              <a:lnSpc>
                <a:spcPts val="2400"/>
              </a:lnSpc>
              <a:buSzPct val="100000"/>
              <a:buFont typeface="Arial"/>
              <a:buChar char="•"/>
              <a:defRPr spc="80" sz="2800">
                <a:solidFill>
                  <a:srgbClr val="595757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의존성 주입을 통한 다양한 API 활용</a:t>
            </a:r>
          </a:p>
          <a:p>
            <a:pPr marL="342900" indent="-342900">
              <a:lnSpc>
                <a:spcPts val="2400"/>
              </a:lnSpc>
              <a:buSzPct val="100000"/>
              <a:buFont typeface="Arial"/>
              <a:buChar char="•"/>
              <a:defRPr spc="80" sz="2800">
                <a:solidFill>
                  <a:srgbClr val="595757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42900" indent="-342900">
              <a:lnSpc>
                <a:spcPts val="2400"/>
              </a:lnSpc>
              <a:buSzPct val="100000"/>
              <a:buFont typeface="Arial"/>
              <a:buChar char="•"/>
              <a:defRPr spc="80" sz="2800">
                <a:solidFill>
                  <a:srgbClr val="D07C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Ajax</a:t>
            </a:r>
            <a:r>
              <a:rPr>
                <a:solidFill>
                  <a:srgbClr val="595757"/>
                </a:solidFill>
              </a:rPr>
              <a:t>를 이용한 영화분류와 페이징처리</a:t>
            </a:r>
            <a:endParaRPr>
              <a:solidFill>
                <a:srgbClr val="595757"/>
              </a:solidFill>
            </a:endParaRPr>
          </a:p>
          <a:p>
            <a:pPr>
              <a:lnSpc>
                <a:spcPts val="2400"/>
              </a:lnSpc>
              <a:defRPr spc="80" sz="2800">
                <a:solidFill>
                  <a:srgbClr val="595757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42900" indent="-342900">
              <a:lnSpc>
                <a:spcPts val="2400"/>
              </a:lnSpc>
              <a:buSzPct val="100000"/>
              <a:buFont typeface="Arial"/>
              <a:buChar char="•"/>
              <a:defRPr spc="80" sz="2800">
                <a:solidFill>
                  <a:srgbClr val="D07C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EL</a:t>
            </a:r>
            <a:r>
              <a:rPr>
                <a:solidFill>
                  <a:srgbClr val="595757"/>
                </a:solidFill>
              </a:rPr>
              <a:t>을 활용하여 각 scope에 저장된 </a:t>
            </a:r>
            <a:r>
              <a:t>변수 활용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ject 1"/>
          <p:cNvSpPr/>
          <p:nvPr/>
        </p:nvSpPr>
        <p:spPr>
          <a:xfrm>
            <a:off x="5129726" y="2978568"/>
            <a:ext cx="1969950" cy="190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3" name="object 2"/>
          <p:cNvSpPr/>
          <p:nvPr/>
        </p:nvSpPr>
        <p:spPr>
          <a:xfrm>
            <a:off x="9617750" y="2978568"/>
            <a:ext cx="1969950" cy="190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4" name="object 3"/>
          <p:cNvSpPr/>
          <p:nvPr/>
        </p:nvSpPr>
        <p:spPr>
          <a:xfrm>
            <a:off x="2980613" y="2016279"/>
            <a:ext cx="1962683" cy="19626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5" name="object 4"/>
          <p:cNvSpPr/>
          <p:nvPr/>
        </p:nvSpPr>
        <p:spPr>
          <a:xfrm>
            <a:off x="11774127" y="2000411"/>
            <a:ext cx="1962683" cy="196268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6" name="object 5"/>
          <p:cNvSpPr/>
          <p:nvPr/>
        </p:nvSpPr>
        <p:spPr>
          <a:xfrm>
            <a:off x="7329833" y="2000411"/>
            <a:ext cx="1962683" cy="196268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7" name="object 7"/>
          <p:cNvSpPr txBox="1"/>
          <p:nvPr/>
        </p:nvSpPr>
        <p:spPr>
          <a:xfrm>
            <a:off x="13914594" y="701711"/>
            <a:ext cx="211671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890">
              <a:lnSpc>
                <a:spcPts val="2100"/>
              </a:lnSpc>
              <a:defRPr spc="44">
                <a:solidFill>
                  <a:srgbClr val="F6AE18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01 서비스개요</a:t>
            </a:r>
          </a:p>
          <a:p>
            <a:pPr>
              <a:lnSpc>
                <a:spcPts val="3500"/>
              </a:lnSpc>
              <a:defRPr spc="85" sz="3400">
                <a:solidFill>
                  <a:srgbClr val="808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개발환경</a:t>
            </a:r>
          </a:p>
        </p:txBody>
      </p:sp>
      <p:sp>
        <p:nvSpPr>
          <p:cNvPr id="108" name="object 8"/>
          <p:cNvSpPr txBox="1"/>
          <p:nvPr/>
        </p:nvSpPr>
        <p:spPr>
          <a:xfrm>
            <a:off x="3625015" y="3356042"/>
            <a:ext cx="957913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400"/>
              </a:lnSpc>
              <a:defRPr sz="2000">
                <a:solidFill>
                  <a:srgbClr val="FFFFFF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pPr>
            <a:r>
              <a:t>공</a:t>
            </a:r>
            <a:r>
              <a:rPr spc="-12"/>
              <a:t> </a:t>
            </a:r>
            <a:r>
              <a:t>통</a:t>
            </a:r>
          </a:p>
        </p:txBody>
      </p:sp>
      <p:sp>
        <p:nvSpPr>
          <p:cNvPr id="109" name="object 9"/>
          <p:cNvSpPr txBox="1"/>
          <p:nvPr/>
        </p:nvSpPr>
        <p:spPr>
          <a:xfrm>
            <a:off x="7734920" y="3356042"/>
            <a:ext cx="1545765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pc="-15" sz="2000">
                <a:solidFill>
                  <a:srgbClr val="FFFFFF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110" name="object 10"/>
          <p:cNvSpPr txBox="1"/>
          <p:nvPr/>
        </p:nvSpPr>
        <p:spPr>
          <a:xfrm>
            <a:off x="12199425" y="3356042"/>
            <a:ext cx="1506126" cy="30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pc="-18" sz="2000">
                <a:solidFill>
                  <a:srgbClr val="FFFFFF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111" name="object 11"/>
          <p:cNvSpPr txBox="1"/>
          <p:nvPr/>
        </p:nvSpPr>
        <p:spPr>
          <a:xfrm>
            <a:off x="3112827" y="4485006"/>
            <a:ext cx="1911070" cy="106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24575">
              <a:lnSpc>
                <a:spcPts val="2400"/>
              </a:lnSpc>
              <a:defRPr b="1" spc="55" sz="2200">
                <a:latin typeface="+mj-lt"/>
                <a:ea typeface="+mj-ea"/>
                <a:cs typeface="+mj-cs"/>
                <a:sym typeface="Helvetica"/>
              </a:defRPr>
            </a:pPr>
            <a:r>
              <a:t>운영체제</a:t>
            </a:r>
          </a:p>
          <a:p>
            <a:pPr>
              <a:lnSpc>
                <a:spcPts val="2400"/>
              </a:lnSpc>
              <a:spcBef>
                <a:spcPts val="600"/>
              </a:spcBef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</a:t>
            </a:r>
            <a:r>
              <a:rPr>
                <a:solidFill>
                  <a:srgbClr val="D07C79"/>
                </a:solidFill>
              </a:rPr>
              <a:t>mac</a:t>
            </a:r>
          </a:p>
          <a:p>
            <a:pPr indent="662558">
              <a:lnSpc>
                <a:spcPts val="2400"/>
              </a:lnSpc>
              <a:spcBef>
                <a:spcPts val="600"/>
              </a:spcBef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-</a:t>
            </a:r>
          </a:p>
        </p:txBody>
      </p:sp>
      <p:sp>
        <p:nvSpPr>
          <p:cNvPr id="112" name="object 12"/>
          <p:cNvSpPr txBox="1"/>
          <p:nvPr/>
        </p:nvSpPr>
        <p:spPr>
          <a:xfrm>
            <a:off x="7604897" y="4498292"/>
            <a:ext cx="1825322" cy="308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b="1" spc="52" sz="2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113" name="object 13"/>
          <p:cNvSpPr txBox="1"/>
          <p:nvPr/>
        </p:nvSpPr>
        <p:spPr>
          <a:xfrm>
            <a:off x="11902175" y="4498292"/>
            <a:ext cx="1825322" cy="308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b="1" spc="52" sz="2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114" name="object 14"/>
          <p:cNvSpPr txBox="1"/>
          <p:nvPr/>
        </p:nvSpPr>
        <p:spPr>
          <a:xfrm>
            <a:off x="6759050" y="4920693"/>
            <a:ext cx="3562630" cy="30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400"/>
              </a:lnSpc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HTML5, CSS3, </a:t>
            </a:r>
            <a:r>
              <a:rPr spc="-10"/>
              <a:t>Javascript</a:t>
            </a:r>
          </a:p>
        </p:txBody>
      </p:sp>
      <p:sp>
        <p:nvSpPr>
          <p:cNvPr id="115" name="object 15"/>
          <p:cNvSpPr txBox="1"/>
          <p:nvPr/>
        </p:nvSpPr>
        <p:spPr>
          <a:xfrm>
            <a:off x="11207539" y="4920693"/>
            <a:ext cx="3214597" cy="60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400"/>
              </a:lnSpc>
              <a:defRPr spc="-129"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JAVA  1.8 </a:t>
            </a:r>
            <a:r>
              <a:rPr spc="0"/>
              <a:t>, JSP, Servlet 3</a:t>
            </a:r>
          </a:p>
          <a:p>
            <a:pPr algn="ctr">
              <a:lnSpc>
                <a:spcPts val="2400"/>
              </a:lnSpc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-</a:t>
            </a:r>
          </a:p>
        </p:txBody>
      </p:sp>
      <p:sp>
        <p:nvSpPr>
          <p:cNvPr id="116" name="object 16"/>
          <p:cNvSpPr txBox="1"/>
          <p:nvPr/>
        </p:nvSpPr>
        <p:spPr>
          <a:xfrm>
            <a:off x="8171650" y="5288874"/>
            <a:ext cx="582774" cy="30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17" name="object 17"/>
          <p:cNvSpPr txBox="1"/>
          <p:nvPr/>
        </p:nvSpPr>
        <p:spPr>
          <a:xfrm>
            <a:off x="2703776" y="5680947"/>
            <a:ext cx="2729170" cy="72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400"/>
              </a:lnSpc>
              <a:defRPr b="1" spc="55" sz="2200">
                <a:latin typeface="+mj-lt"/>
                <a:ea typeface="+mj-ea"/>
                <a:cs typeface="+mj-cs"/>
                <a:sym typeface="Helvetica"/>
              </a:defRPr>
            </a:pPr>
            <a:r>
              <a:t>소스코드 작성 도구</a:t>
            </a:r>
          </a:p>
          <a:p>
            <a:pPr indent="720202">
              <a:lnSpc>
                <a:spcPts val="2400"/>
              </a:lnSpc>
              <a:spcBef>
                <a:spcPts val="900"/>
              </a:spcBef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Eclipse</a:t>
            </a:r>
          </a:p>
        </p:txBody>
      </p:sp>
      <p:sp>
        <p:nvSpPr>
          <p:cNvPr id="118" name="object 18"/>
          <p:cNvSpPr txBox="1"/>
          <p:nvPr/>
        </p:nvSpPr>
        <p:spPr>
          <a:xfrm>
            <a:off x="7521519" y="5954193"/>
            <a:ext cx="1972567" cy="308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b="1" spc="46" sz="2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Framework</a:t>
            </a:r>
          </a:p>
        </p:txBody>
      </p:sp>
      <p:sp>
        <p:nvSpPr>
          <p:cNvPr id="119" name="object 19"/>
          <p:cNvSpPr txBox="1"/>
          <p:nvPr/>
        </p:nvSpPr>
        <p:spPr>
          <a:xfrm>
            <a:off x="11828553" y="5692092"/>
            <a:ext cx="1972568" cy="308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b="1" spc="46" sz="2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Framework</a:t>
            </a:r>
          </a:p>
        </p:txBody>
      </p:sp>
      <p:sp>
        <p:nvSpPr>
          <p:cNvPr id="120" name="object 20"/>
          <p:cNvSpPr txBox="1"/>
          <p:nvPr/>
        </p:nvSpPr>
        <p:spPr>
          <a:xfrm>
            <a:off x="6928890" y="6763463"/>
            <a:ext cx="313859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jQuery, Ajax, Bootstrap</a:t>
            </a:r>
          </a:p>
        </p:txBody>
      </p:sp>
      <p:sp>
        <p:nvSpPr>
          <p:cNvPr id="121" name="object 21"/>
          <p:cNvSpPr txBox="1"/>
          <p:nvPr/>
        </p:nvSpPr>
        <p:spPr>
          <a:xfrm>
            <a:off x="10876936" y="6090484"/>
            <a:ext cx="3875800" cy="9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400"/>
              </a:lnSpc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Spring </a:t>
            </a:r>
            <a:r>
              <a:rPr spc="-11"/>
              <a:t>Framework</a:t>
            </a:r>
            <a:r>
              <a:t> 5, MyBatis 3,</a:t>
            </a:r>
          </a:p>
          <a:p>
            <a:pPr algn="ctr">
              <a:lnSpc>
                <a:spcPts val="2400"/>
              </a:lnSpc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Spring Security</a:t>
            </a:r>
          </a:p>
          <a:p>
            <a:pPr algn="ctr">
              <a:lnSpc>
                <a:spcPts val="2400"/>
              </a:lnSpc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-</a:t>
            </a:r>
          </a:p>
        </p:txBody>
      </p:sp>
      <p:sp>
        <p:nvSpPr>
          <p:cNvPr id="122" name="object 23"/>
          <p:cNvSpPr txBox="1"/>
          <p:nvPr/>
        </p:nvSpPr>
        <p:spPr>
          <a:xfrm>
            <a:off x="3776976" y="6533698"/>
            <a:ext cx="582774" cy="30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23" name="object 24"/>
          <p:cNvSpPr txBox="1"/>
          <p:nvPr/>
        </p:nvSpPr>
        <p:spPr>
          <a:xfrm>
            <a:off x="11782173" y="7076712"/>
            <a:ext cx="2065324" cy="308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400"/>
              </a:lnSpc>
              <a:defRPr b="1" spc="11" sz="2200">
                <a:latin typeface="+mj-lt"/>
                <a:ea typeface="+mj-ea"/>
                <a:cs typeface="+mj-cs"/>
                <a:sym typeface="Helvetica"/>
              </a:defRPr>
            </a:pPr>
            <a:r>
              <a:t>Web</a:t>
            </a:r>
            <a:r>
              <a:rPr spc="98"/>
              <a:t> </a:t>
            </a:r>
            <a:r>
              <a:rPr spc="50"/>
              <a:t>Server</a:t>
            </a:r>
          </a:p>
        </p:txBody>
      </p:sp>
      <p:sp>
        <p:nvSpPr>
          <p:cNvPr id="124" name="object 26"/>
          <p:cNvSpPr txBox="1"/>
          <p:nvPr/>
        </p:nvSpPr>
        <p:spPr>
          <a:xfrm>
            <a:off x="11440286" y="7460881"/>
            <a:ext cx="2749097" cy="30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Apache tomcat 8.5</a:t>
            </a:r>
          </a:p>
        </p:txBody>
      </p:sp>
      <p:sp>
        <p:nvSpPr>
          <p:cNvPr id="125" name="object 28"/>
          <p:cNvSpPr txBox="1"/>
          <p:nvPr/>
        </p:nvSpPr>
        <p:spPr>
          <a:xfrm>
            <a:off x="12523450" y="7729187"/>
            <a:ext cx="582774" cy="30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26" name="object 29"/>
          <p:cNvSpPr txBox="1"/>
          <p:nvPr/>
        </p:nvSpPr>
        <p:spPr>
          <a:xfrm>
            <a:off x="11932770" y="8079692"/>
            <a:ext cx="1764134" cy="308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b="1" spc="55" sz="2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127" name="object 30"/>
          <p:cNvSpPr txBox="1"/>
          <p:nvPr/>
        </p:nvSpPr>
        <p:spPr>
          <a:xfrm>
            <a:off x="3146587" y="7066929"/>
            <a:ext cx="2101090" cy="327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b="1" spc="55" sz="2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형상관리 도구</a:t>
            </a:r>
          </a:p>
        </p:txBody>
      </p:sp>
      <p:sp>
        <p:nvSpPr>
          <p:cNvPr id="128" name="object 31"/>
          <p:cNvSpPr txBox="1"/>
          <p:nvPr/>
        </p:nvSpPr>
        <p:spPr>
          <a:xfrm>
            <a:off x="12210415" y="8502094"/>
            <a:ext cx="1208843" cy="305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400"/>
              </a:lnSpc>
              <a:defRPr spc="-17"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Oracle</a:t>
            </a:r>
          </a:p>
        </p:txBody>
      </p:sp>
      <p:sp>
        <p:nvSpPr>
          <p:cNvPr id="129" name="object 32"/>
          <p:cNvSpPr txBox="1"/>
          <p:nvPr/>
        </p:nvSpPr>
        <p:spPr>
          <a:xfrm>
            <a:off x="3391746" y="7612988"/>
            <a:ext cx="2722956" cy="30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GitHub</a:t>
            </a:r>
          </a:p>
        </p:txBody>
      </p:sp>
      <p:sp>
        <p:nvSpPr>
          <p:cNvPr id="130" name="object 16"/>
          <p:cNvSpPr txBox="1"/>
          <p:nvPr/>
        </p:nvSpPr>
        <p:spPr>
          <a:xfrm>
            <a:off x="8156268" y="6395284"/>
            <a:ext cx="582774" cy="30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400"/>
              </a:lnSpc>
              <a:defRPr sz="2100">
                <a:solidFill>
                  <a:srgbClr val="71707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object 1"/>
          <p:cNvSpPr/>
          <p:nvPr/>
        </p:nvSpPr>
        <p:spPr>
          <a:xfrm>
            <a:off x="2999302" y="2556001"/>
            <a:ext cx="585663" cy="6859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3" name="object 2"/>
          <p:cNvSpPr/>
          <p:nvPr/>
        </p:nvSpPr>
        <p:spPr>
          <a:xfrm>
            <a:off x="8877799" y="2930296"/>
            <a:ext cx="6293053" cy="60820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4" name="object 3"/>
          <p:cNvSpPr/>
          <p:nvPr/>
        </p:nvSpPr>
        <p:spPr>
          <a:xfrm>
            <a:off x="-1" y="0"/>
            <a:ext cx="546356" cy="101663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5" name="object 5"/>
          <p:cNvSpPr txBox="1"/>
          <p:nvPr/>
        </p:nvSpPr>
        <p:spPr>
          <a:xfrm>
            <a:off x="13914594" y="701711"/>
            <a:ext cx="211671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890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01 서비스개요</a:t>
            </a:r>
          </a:p>
          <a:p>
            <a:pPr>
              <a:lnSpc>
                <a:spcPts val="3500"/>
              </a:lnSpc>
              <a:defRPr spc="85" sz="3400">
                <a:solidFill>
                  <a:srgbClr val="80808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작업일정</a:t>
            </a:r>
          </a:p>
        </p:txBody>
      </p:sp>
      <p:sp>
        <p:nvSpPr>
          <p:cNvPr id="136" name="object 6"/>
          <p:cNvSpPr txBox="1"/>
          <p:nvPr/>
        </p:nvSpPr>
        <p:spPr>
          <a:xfrm>
            <a:off x="10864304" y="1850139"/>
            <a:ext cx="5271000" cy="389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900"/>
              </a:lnSpc>
              <a:defRPr sz="2500">
                <a:solidFill>
                  <a:srgbClr val="3949B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작업기간</a:t>
            </a:r>
            <a:r>
              <a:rPr spc="875"/>
              <a:t> </a:t>
            </a:r>
            <a:r>
              <a:t>2021.08. 29 ~ 2021.10.06</a:t>
            </a:r>
          </a:p>
        </p:txBody>
      </p:sp>
      <p:sp>
        <p:nvSpPr>
          <p:cNvPr id="137" name="object 7"/>
          <p:cNvSpPr txBox="1"/>
          <p:nvPr/>
        </p:nvSpPr>
        <p:spPr>
          <a:xfrm>
            <a:off x="8534399" y="2455235"/>
            <a:ext cx="990422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1주차</a:t>
            </a:r>
          </a:p>
        </p:txBody>
      </p:sp>
      <p:sp>
        <p:nvSpPr>
          <p:cNvPr id="138" name="object 8"/>
          <p:cNvSpPr txBox="1"/>
          <p:nvPr/>
        </p:nvSpPr>
        <p:spPr>
          <a:xfrm>
            <a:off x="10058454" y="2455235"/>
            <a:ext cx="990421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2주차</a:t>
            </a:r>
          </a:p>
        </p:txBody>
      </p:sp>
      <p:sp>
        <p:nvSpPr>
          <p:cNvPr id="139" name="object 9"/>
          <p:cNvSpPr txBox="1"/>
          <p:nvPr/>
        </p:nvSpPr>
        <p:spPr>
          <a:xfrm>
            <a:off x="11582506" y="2455235"/>
            <a:ext cx="990421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3주차</a:t>
            </a:r>
          </a:p>
        </p:txBody>
      </p:sp>
      <p:sp>
        <p:nvSpPr>
          <p:cNvPr id="140" name="object 10"/>
          <p:cNvSpPr txBox="1"/>
          <p:nvPr/>
        </p:nvSpPr>
        <p:spPr>
          <a:xfrm>
            <a:off x="13106561" y="2455235"/>
            <a:ext cx="990421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4주차</a:t>
            </a:r>
          </a:p>
        </p:txBody>
      </p:sp>
      <p:sp>
        <p:nvSpPr>
          <p:cNvPr id="141" name="object 11"/>
          <p:cNvSpPr txBox="1"/>
          <p:nvPr/>
        </p:nvSpPr>
        <p:spPr>
          <a:xfrm>
            <a:off x="14783097" y="2455235"/>
            <a:ext cx="990421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5주차</a:t>
            </a:r>
          </a:p>
        </p:txBody>
      </p:sp>
      <p:sp>
        <p:nvSpPr>
          <p:cNvPr id="142" name="object 12"/>
          <p:cNvSpPr txBox="1"/>
          <p:nvPr/>
        </p:nvSpPr>
        <p:spPr>
          <a:xfrm>
            <a:off x="1352802" y="3404294"/>
            <a:ext cx="1447296" cy="2176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57047">
              <a:lnSpc>
                <a:spcPts val="2600"/>
              </a:lnSpc>
              <a:defRPr sz="2200">
                <a:solidFill>
                  <a:srgbClr val="4B4848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pPr>
            <a:r>
              <a:t>계획</a:t>
            </a:r>
          </a:p>
          <a:p>
            <a:pPr>
              <a:lnSpc>
                <a:spcPts val="2600"/>
              </a:lnSpc>
              <a:spcBef>
                <a:spcPts val="4600"/>
              </a:spcBef>
              <a:defRPr sz="2200">
                <a:solidFill>
                  <a:srgbClr val="4B4848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pPr>
            <a:r>
              <a:t>요구분석</a:t>
            </a:r>
          </a:p>
          <a:p>
            <a:pPr indent="257047">
              <a:lnSpc>
                <a:spcPts val="2600"/>
              </a:lnSpc>
              <a:spcBef>
                <a:spcPts val="4600"/>
              </a:spcBef>
              <a:defRPr sz="2200">
                <a:solidFill>
                  <a:srgbClr val="4B4848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pPr>
            <a:r>
              <a:t>설계</a:t>
            </a:r>
          </a:p>
        </p:txBody>
      </p:sp>
      <p:sp>
        <p:nvSpPr>
          <p:cNvPr id="143" name="object 13"/>
          <p:cNvSpPr txBox="1"/>
          <p:nvPr/>
        </p:nvSpPr>
        <p:spPr>
          <a:xfrm>
            <a:off x="4240550" y="3495023"/>
            <a:ext cx="4470592" cy="197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프로젝트 작업 주제, 구현 페이지 구성</a:t>
            </a:r>
          </a:p>
          <a:p>
            <a:pPr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</a:p>
          <a:p>
            <a:pPr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</a:p>
          <a:p>
            <a:pPr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작업 </a:t>
            </a:r>
            <a:r>
              <a:rPr spc="0"/>
              <a:t>툴</a:t>
            </a:r>
            <a:r>
              <a:rPr spc="-100"/>
              <a:t> </a:t>
            </a:r>
            <a:r>
              <a:t>선정, 다이어그램 설계</a:t>
            </a:r>
          </a:p>
          <a:p>
            <a:pPr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</a:p>
          <a:p>
            <a:pPr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</a:p>
          <a:p>
            <a:pPr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테이블 구축, DB 설계 / 백엔드 프로그래밍</a:t>
            </a:r>
          </a:p>
        </p:txBody>
      </p:sp>
      <p:sp>
        <p:nvSpPr>
          <p:cNvPr id="144" name="object 14"/>
          <p:cNvSpPr txBox="1"/>
          <p:nvPr/>
        </p:nvSpPr>
        <p:spPr>
          <a:xfrm>
            <a:off x="1609852" y="6185441"/>
            <a:ext cx="933199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2200">
                <a:solidFill>
                  <a:srgbClr val="4B4848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구현</a:t>
            </a:r>
          </a:p>
        </p:txBody>
      </p:sp>
      <p:sp>
        <p:nvSpPr>
          <p:cNvPr id="145" name="object 15"/>
          <p:cNvSpPr txBox="1"/>
          <p:nvPr/>
        </p:nvSpPr>
        <p:spPr>
          <a:xfrm>
            <a:off x="4040358" y="6168742"/>
            <a:ext cx="3329941" cy="225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06247"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프론트 / 백엔드 프로그래밍</a:t>
            </a:r>
          </a:p>
          <a:p>
            <a:pPr indent="206247"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</a:p>
          <a:p>
            <a:pPr indent="206247"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</a:p>
          <a:p>
            <a:pPr indent="206247"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</a:p>
          <a:p>
            <a:pPr indent="206247"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서비스 안정성 </a:t>
            </a:r>
            <a:r>
              <a:rPr spc="0"/>
              <a:t>및</a:t>
            </a:r>
            <a:r>
              <a:rPr spc="-100"/>
              <a:t> </a:t>
            </a:r>
            <a:r>
              <a:t>성능 검토</a:t>
            </a:r>
          </a:p>
          <a:p>
            <a:pPr indent="206247"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</a:p>
          <a:p>
            <a:pPr indent="206247"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</a:p>
          <a:p>
            <a:pPr indent="206247">
              <a:lnSpc>
                <a:spcPts val="2200"/>
              </a:lnSpc>
              <a:defRPr spc="-50" sz="2000">
                <a:solidFill>
                  <a:srgbClr val="717071"/>
                </a:solidFill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버그 수정</a:t>
            </a:r>
          </a:p>
        </p:txBody>
      </p:sp>
      <p:sp>
        <p:nvSpPr>
          <p:cNvPr id="146" name="object 16"/>
          <p:cNvSpPr txBox="1"/>
          <p:nvPr/>
        </p:nvSpPr>
        <p:spPr>
          <a:xfrm>
            <a:off x="1352800" y="7112492"/>
            <a:ext cx="1447296" cy="126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8523">
              <a:lnSpc>
                <a:spcPts val="2600"/>
              </a:lnSpc>
              <a:defRPr sz="2200">
                <a:solidFill>
                  <a:srgbClr val="4B4848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pPr>
            <a:r>
              <a:t>테스트</a:t>
            </a:r>
          </a:p>
          <a:p>
            <a:pPr>
              <a:lnSpc>
                <a:spcPts val="2600"/>
              </a:lnSpc>
              <a:spcBef>
                <a:spcPts val="4600"/>
              </a:spcBef>
              <a:defRPr sz="2200">
                <a:solidFill>
                  <a:srgbClr val="4B4848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pPr>
            <a:r>
              <a:t>유지보수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object 1"/>
          <p:cNvSpPr/>
          <p:nvPr/>
        </p:nvSpPr>
        <p:spPr>
          <a:xfrm>
            <a:off x="8695993" y="0"/>
            <a:ext cx="3606358" cy="101663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9" name="object 3"/>
          <p:cNvSpPr txBox="1"/>
          <p:nvPr/>
        </p:nvSpPr>
        <p:spPr>
          <a:xfrm>
            <a:off x="6036284" y="4567735"/>
            <a:ext cx="2371043" cy="1094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700"/>
              </a:lnSpc>
              <a:defRPr sz="7200">
                <a:latin typeface="VTQBPC+Montserrat-Bold"/>
                <a:ea typeface="VTQBPC+Montserrat-Bold"/>
                <a:cs typeface="VTQBPC+Montserrat-Bold"/>
                <a:sym typeface="VTQBPC+Montserrat-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50" name="object 4"/>
          <p:cNvSpPr txBox="1"/>
          <p:nvPr/>
        </p:nvSpPr>
        <p:spPr>
          <a:xfrm>
            <a:off x="9903931" y="4567735"/>
            <a:ext cx="6509351" cy="1094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8700"/>
              </a:lnSpc>
              <a:defRPr sz="7200">
                <a:solidFill>
                  <a:srgbClr val="FFFFFF"/>
                </a:solidFill>
                <a:latin typeface="VTQBPC+Montserrat-Bold"/>
                <a:ea typeface="VTQBPC+Montserrat-Bold"/>
                <a:cs typeface="VTQBPC+Montserrat-Bold"/>
                <a:sym typeface="VTQBPC+Montserrat-Bold"/>
              </a:defRPr>
            </a:pPr>
            <a:r>
              <a:t>02</a:t>
            </a:r>
            <a:r>
              <a:rPr spc="20107"/>
              <a:t> </a:t>
            </a:r>
            <a:r>
              <a:rPr>
                <a:solidFill>
                  <a:srgbClr val="000000"/>
                </a:solidFill>
              </a:rPr>
              <a:t>03</a:t>
            </a:r>
          </a:p>
        </p:txBody>
      </p:sp>
      <p:sp>
        <p:nvSpPr>
          <p:cNvPr id="151" name="object 5"/>
          <p:cNvSpPr txBox="1"/>
          <p:nvPr/>
        </p:nvSpPr>
        <p:spPr>
          <a:xfrm>
            <a:off x="5769936" y="6178522"/>
            <a:ext cx="202743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서비스소개</a:t>
            </a:r>
          </a:p>
        </p:txBody>
      </p:sp>
      <p:sp>
        <p:nvSpPr>
          <p:cNvPr id="152" name="object 6"/>
          <p:cNvSpPr txBox="1"/>
          <p:nvPr/>
        </p:nvSpPr>
        <p:spPr>
          <a:xfrm>
            <a:off x="9487075" y="6178522"/>
            <a:ext cx="2334518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solidFill>
                  <a:srgbClr val="FFFFFF"/>
                </a:solidFill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프로젝트개요</a:t>
            </a:r>
          </a:p>
        </p:txBody>
      </p:sp>
      <p:sp>
        <p:nvSpPr>
          <p:cNvPr id="153" name="object 7"/>
          <p:cNvSpPr txBox="1"/>
          <p:nvPr/>
        </p:nvSpPr>
        <p:spPr>
          <a:xfrm>
            <a:off x="13511302" y="6178522"/>
            <a:ext cx="2384708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100"/>
              </a:lnSpc>
              <a:defRPr spc="25" sz="2600">
                <a:latin typeface="GOMILI+YDIYGO360"/>
                <a:ea typeface="GOMILI+YDIYGO360"/>
                <a:cs typeface="GOMILI+YDIYGO360"/>
                <a:sym typeface="GOMILI+YDIYGO360"/>
              </a:defRPr>
            </a:lvl1pPr>
          </a:lstStyle>
          <a:p>
            <a:pPr/>
            <a:r>
              <a:t>UI · 기술상세</a:t>
            </a:r>
          </a:p>
        </p:txBody>
      </p:sp>
      <p:sp>
        <p:nvSpPr>
          <p:cNvPr id="154" name="object 8"/>
          <p:cNvSpPr txBox="1"/>
          <p:nvPr/>
        </p:nvSpPr>
        <p:spPr>
          <a:xfrm>
            <a:off x="6154999" y="674382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기획의도</a:t>
            </a:r>
          </a:p>
        </p:txBody>
      </p:sp>
      <p:sp>
        <p:nvSpPr>
          <p:cNvPr id="155" name="object 9"/>
          <p:cNvSpPr txBox="1"/>
          <p:nvPr/>
        </p:nvSpPr>
        <p:spPr>
          <a:xfrm>
            <a:off x="5982279" y="6801329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156" name="object 10"/>
          <p:cNvSpPr txBox="1"/>
          <p:nvPr/>
        </p:nvSpPr>
        <p:spPr>
          <a:xfrm>
            <a:off x="9798349" y="6738742"/>
            <a:ext cx="2553242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사용자 요구사항 정의</a:t>
            </a:r>
          </a:p>
        </p:txBody>
      </p:sp>
      <p:sp>
        <p:nvSpPr>
          <p:cNvPr id="157" name="object 12"/>
          <p:cNvSpPr txBox="1"/>
          <p:nvPr/>
        </p:nvSpPr>
        <p:spPr>
          <a:xfrm>
            <a:off x="9627068" y="683018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158" name="object 14"/>
          <p:cNvSpPr txBox="1"/>
          <p:nvPr/>
        </p:nvSpPr>
        <p:spPr>
          <a:xfrm>
            <a:off x="6154999" y="716292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개발환경</a:t>
            </a:r>
          </a:p>
        </p:txBody>
      </p:sp>
      <p:sp>
        <p:nvSpPr>
          <p:cNvPr id="159" name="object 15"/>
          <p:cNvSpPr txBox="1"/>
          <p:nvPr/>
        </p:nvSpPr>
        <p:spPr>
          <a:xfrm>
            <a:off x="5982279" y="7220429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160" name="object 16"/>
          <p:cNvSpPr txBox="1"/>
          <p:nvPr/>
        </p:nvSpPr>
        <p:spPr>
          <a:xfrm>
            <a:off x="9811335" y="7157842"/>
            <a:ext cx="2339343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서비스 소개</a:t>
            </a:r>
          </a:p>
        </p:txBody>
      </p:sp>
      <p:sp>
        <p:nvSpPr>
          <p:cNvPr id="161" name="object 18"/>
          <p:cNvSpPr txBox="1"/>
          <p:nvPr/>
        </p:nvSpPr>
        <p:spPr>
          <a:xfrm>
            <a:off x="9627068" y="724928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162" name="object 21"/>
          <p:cNvSpPr txBox="1"/>
          <p:nvPr/>
        </p:nvSpPr>
        <p:spPr>
          <a:xfrm>
            <a:off x="9797164" y="7582024"/>
            <a:ext cx="2125542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클래스 다이어그램</a:t>
            </a:r>
          </a:p>
        </p:txBody>
      </p:sp>
      <p:sp>
        <p:nvSpPr>
          <p:cNvPr id="163" name="object 22"/>
          <p:cNvSpPr txBox="1"/>
          <p:nvPr/>
        </p:nvSpPr>
        <p:spPr>
          <a:xfrm>
            <a:off x="9627068" y="7639529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164" name="object 22"/>
          <p:cNvSpPr txBox="1"/>
          <p:nvPr/>
        </p:nvSpPr>
        <p:spPr>
          <a:xfrm>
            <a:off x="9627068" y="8087483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165" name="object 21"/>
          <p:cNvSpPr txBox="1"/>
          <p:nvPr/>
        </p:nvSpPr>
        <p:spPr>
          <a:xfrm>
            <a:off x="9797164" y="7996042"/>
            <a:ext cx="2125542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solidFill>
                  <a:srgbClr val="FFFFFF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테이블 명세</a:t>
            </a:r>
          </a:p>
        </p:txBody>
      </p:sp>
      <p:sp>
        <p:nvSpPr>
          <p:cNvPr id="166" name="object 10"/>
          <p:cNvSpPr txBox="1"/>
          <p:nvPr/>
        </p:nvSpPr>
        <p:spPr>
          <a:xfrm>
            <a:off x="13858248" y="6851628"/>
            <a:ext cx="1783080" cy="3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사용자서비스</a:t>
            </a:r>
          </a:p>
        </p:txBody>
      </p:sp>
      <p:sp>
        <p:nvSpPr>
          <p:cNvPr id="167" name="object 17"/>
          <p:cNvSpPr txBox="1"/>
          <p:nvPr/>
        </p:nvSpPr>
        <p:spPr>
          <a:xfrm>
            <a:off x="13880425" y="7282105"/>
            <a:ext cx="1437236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700"/>
              </a:lnSpc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메인페이지</a:t>
            </a:r>
          </a:p>
          <a:p>
            <a:pPr>
              <a:lnSpc>
                <a:spcPts val="1700"/>
              </a:lnSpc>
              <a:spcBef>
                <a:spcPts val="500"/>
              </a:spcBef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회원가입</a:t>
            </a:r>
          </a:p>
          <a:p>
            <a:pPr>
              <a:lnSpc>
                <a:spcPts val="1700"/>
              </a:lnSpc>
              <a:spcBef>
                <a:spcPts val="500"/>
              </a:spcBef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- 영화상세</a:t>
            </a:r>
          </a:p>
          <a:p>
            <a:pPr marL="160420" indent="-160420">
              <a:lnSpc>
                <a:spcPts val="1700"/>
              </a:lnSpc>
              <a:spcBef>
                <a:spcPts val="700"/>
              </a:spcBef>
              <a:buSzPct val="100000"/>
              <a:buChar char="-"/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한줄평</a:t>
            </a:r>
          </a:p>
          <a:p>
            <a:pPr marL="160420" indent="-160420">
              <a:lnSpc>
                <a:spcPts val="1700"/>
              </a:lnSpc>
              <a:spcBef>
                <a:spcPts val="700"/>
              </a:spcBef>
              <a:buSzPct val="100000"/>
              <a:buChar char="-"/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pPr>
            <a:r>
              <a:t>고객센터</a:t>
            </a:r>
          </a:p>
        </p:txBody>
      </p:sp>
      <p:sp>
        <p:nvSpPr>
          <p:cNvPr id="168" name="object 25"/>
          <p:cNvSpPr txBox="1"/>
          <p:nvPr/>
        </p:nvSpPr>
        <p:spPr>
          <a:xfrm>
            <a:off x="13858248" y="8803564"/>
            <a:ext cx="1783080" cy="30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300"/>
              </a:lnSpc>
              <a:defRPr sz="2000"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관리자서비스</a:t>
            </a:r>
          </a:p>
        </p:txBody>
      </p:sp>
      <p:sp>
        <p:nvSpPr>
          <p:cNvPr id="169" name="object 27"/>
          <p:cNvSpPr txBox="1"/>
          <p:nvPr/>
        </p:nvSpPr>
        <p:spPr>
          <a:xfrm>
            <a:off x="13895511" y="9232826"/>
            <a:ext cx="1624179" cy="23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700"/>
              </a:lnSpc>
              <a:defRPr sz="1600">
                <a:latin typeface="KPDFFP+YDIYGO320"/>
                <a:ea typeface="KPDFFP+YDIYGO320"/>
                <a:cs typeface="KPDFFP+YDIYGO320"/>
                <a:sym typeface="KPDFFP+YDIYGO320"/>
              </a:defRPr>
            </a:lvl1pPr>
          </a:lstStyle>
          <a:p>
            <a:pPr/>
            <a:r>
              <a:t>- 관리자모드</a:t>
            </a:r>
          </a:p>
        </p:txBody>
      </p:sp>
      <p:sp>
        <p:nvSpPr>
          <p:cNvPr id="170" name="object 12"/>
          <p:cNvSpPr txBox="1"/>
          <p:nvPr/>
        </p:nvSpPr>
        <p:spPr>
          <a:xfrm>
            <a:off x="13729143" y="6953742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171" name="object 12"/>
          <p:cNvSpPr txBox="1"/>
          <p:nvPr/>
        </p:nvSpPr>
        <p:spPr>
          <a:xfrm>
            <a:off x="13729143" y="8892971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00"/>
              </a:lnSpc>
              <a:defRPr sz="800">
                <a:solidFill>
                  <a:srgbClr val="404040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lvl1pPr>
          </a:lstStyle>
          <a:p>
            <a:pPr/>
            <a:r>
              <a:t>●</a:t>
            </a:r>
          </a:p>
        </p:txBody>
      </p:sp>
      <p:sp>
        <p:nvSpPr>
          <p:cNvPr id="172" name="object 24"/>
          <p:cNvSpPr txBox="1"/>
          <p:nvPr/>
        </p:nvSpPr>
        <p:spPr>
          <a:xfrm>
            <a:off x="6154999" y="7524314"/>
            <a:ext cx="1315723" cy="29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200"/>
              </a:lnSpc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작업일정</a:t>
            </a:r>
          </a:p>
        </p:txBody>
      </p:sp>
      <p:sp>
        <p:nvSpPr>
          <p:cNvPr id="173" name="object 25"/>
          <p:cNvSpPr txBox="1"/>
          <p:nvPr/>
        </p:nvSpPr>
        <p:spPr>
          <a:xfrm>
            <a:off x="5982279" y="7610674"/>
            <a:ext cx="2540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00"/>
              </a:lnSpc>
              <a:defRPr sz="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6" name="object 4"/>
          <p:cNvSpPr txBox="1"/>
          <p:nvPr/>
        </p:nvSpPr>
        <p:spPr>
          <a:xfrm>
            <a:off x="11296352" y="701711"/>
            <a:ext cx="4751992" cy="75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02 프로젝트개요</a:t>
            </a:r>
          </a:p>
          <a:p>
            <a:pPr>
              <a:lnSpc>
                <a:spcPts val="3500"/>
              </a:lnSpc>
              <a:defRPr spc="85" sz="3400"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사용자 요구사항 정의</a:t>
            </a:r>
          </a:p>
        </p:txBody>
      </p:sp>
      <p:graphicFrame>
        <p:nvGraphicFramePr>
          <p:cNvPr id="177" name="표 9"/>
          <p:cNvGraphicFramePr/>
          <p:nvPr/>
        </p:nvGraphicFramePr>
        <p:xfrm>
          <a:off x="895021" y="2465365"/>
          <a:ext cx="13609737" cy="80319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90229"/>
                <a:gridCol w="1932535"/>
                <a:gridCol w="1886013"/>
                <a:gridCol w="1909653"/>
                <a:gridCol w="1962041"/>
                <a:gridCol w="3121846"/>
                <a:gridCol w="1207419"/>
              </a:tblGrid>
              <a:tr h="350691">
                <a:tc>
                  <a:txBody>
                    <a:bodyPr/>
                    <a:lstStyle/>
                    <a:p>
                      <a:pPr algn="ctr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구분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400">
                          <a:sym typeface="맑은 고딕"/>
                        </a:rPr>
                        <a:t>1depth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400">
                          <a:sym typeface="맑은 고딕"/>
                        </a:rPr>
                        <a:t>2depth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400">
                          <a:sym typeface="맑은 고딕"/>
                        </a:rPr>
                        <a:t>3depth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400">
                          <a:sym typeface="맑은 고딕"/>
                        </a:rPr>
                        <a:t>4depth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기능내용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비고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DD0BE"/>
                    </a:solidFill>
                  </a:tcPr>
                </a:tc>
              </a:tr>
              <a:tr h="363147">
                <a:tc rowSpan="21">
                  <a:txBody>
                    <a:bodyPr/>
                    <a:lstStyle/>
                    <a:p>
                      <a:pPr algn="ctr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메인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로그인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로그아웃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로그인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/</a:t>
                      </a:r>
                      <a:r>
                        <a:t>로그아웃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rowSpan="21"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</a:tr>
              <a:tr h="36314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  <a:r>
                        <a:t>PW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찾기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  <a:r>
                        <a:t>PW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찾기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2413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회원가입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  <a:r>
                        <a:t>ID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중복확인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  <a:r>
                        <a:t>E-mail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인증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닉네임 중복확인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회원가입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마이페이지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수정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회원정보 수정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한줄평 관리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한줄평 확인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, </a:t>
                      </a:r>
                      <a:r>
                        <a:t>삭제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찜목록 관리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찜목록 확인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, </a:t>
                      </a:r>
                      <a:r>
                        <a:t>삭제 기능 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탈퇴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키워드 입력확인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회원 탈퇴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24137">
                <a:tc vMerge="1">
                  <a:tcPr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영화상세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한줄평 등록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평점 등록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한줄평 등록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b="1"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찜 등록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찜 등록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24137">
                <a:tc vMerge="1"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영화검색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검색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키워드 검색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영화 검색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2413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591859">
                <a:tc vMerge="1"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고객센터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  <a:p>
                      <a:pPr algn="ctr">
                        <a:defRPr sz="14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검색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  <a:p>
                      <a:pPr algn="ctr">
                        <a:defRPr sz="14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키워드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 </a:t>
                      </a:r>
                      <a:r>
                        <a:t>검색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  <a:p>
                      <a:pPr algn="ctr">
                        <a:defRPr sz="14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문의 검색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상세보기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문의 확인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 rowSpan="5">
                  <a:txBody>
                    <a:bodyPr/>
                    <a:lstStyle/>
                    <a:p>
                      <a:pPr algn="ctr">
                        <a:defRPr b="1"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 문의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 문의 검색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글 등록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문의 등록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글 수정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  <a:r>
                        <a:t>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문의 수정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6314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글 삭제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  <a:r>
                        <a:t>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문의 삭제 기능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  <a:tr h="34561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맑은 고딕"/>
                        </a:defRPr>
                      </a:pP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ym typeface="맑은 고딕"/>
                        </a:rPr>
                        <a:t> </a:t>
                      </a:r>
                    </a:p>
                  </a:txBody>
                  <a:tcPr marL="60960" marR="60960" marT="60960" marB="60960" anchor="ctr" anchorCtr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78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9" name="L 도형 213"/>
          <p:cNvSpPr/>
          <p:nvPr/>
        </p:nvSpPr>
        <p:spPr>
          <a:xfrm rot="16200000">
            <a:off x="13586665" y="8992040"/>
            <a:ext cx="1451427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0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ct 1"/>
          <p:cNvSpPr/>
          <p:nvPr/>
        </p:nvSpPr>
        <p:spPr>
          <a:xfrm>
            <a:off x="0" y="-1"/>
            <a:ext cx="16262350" cy="19201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3" name="object 4"/>
          <p:cNvSpPr txBox="1"/>
          <p:nvPr/>
        </p:nvSpPr>
        <p:spPr>
          <a:xfrm>
            <a:off x="8609789" y="701710"/>
            <a:ext cx="7438554" cy="817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698985">
              <a:lnSpc>
                <a:spcPts val="2100"/>
              </a:lnSpc>
              <a:defRPr spc="44">
                <a:solidFill>
                  <a:srgbClr val="F6AE18"/>
                </a:solidFill>
                <a:latin typeface="CEAURL+YDIYGO340"/>
                <a:ea typeface="CEAURL+YDIYGO340"/>
                <a:cs typeface="CEAURL+YDIYGO340"/>
                <a:sym typeface="CEAURL+YDIYGO340"/>
              </a:defRPr>
            </a:pPr>
            <a:r>
              <a:t>				02 프로젝트개요</a:t>
            </a:r>
          </a:p>
          <a:p>
            <a:pPr>
              <a:defRPr b="1" sz="3400"/>
            </a:pPr>
            <a:r>
              <a:t>서비스 소개</a:t>
            </a:r>
            <a:r>
              <a:rPr b="0"/>
              <a:t> / 서비스 개요 (사용자)</a:t>
            </a:r>
          </a:p>
        </p:txBody>
      </p:sp>
      <p:pic>
        <p:nvPicPr>
          <p:cNvPr id="184" name="그림 210" descr="그림 2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5471" y="2487709"/>
            <a:ext cx="9180825" cy="706217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L 도형 211"/>
          <p:cNvSpPr/>
          <p:nvPr/>
        </p:nvSpPr>
        <p:spPr>
          <a:xfrm rot="5400000">
            <a:off x="321078" y="2157727"/>
            <a:ext cx="1451427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6" name="L 도형 212"/>
          <p:cNvSpPr/>
          <p:nvPr/>
        </p:nvSpPr>
        <p:spPr>
          <a:xfrm rot="16200000">
            <a:off x="14434644" y="8422426"/>
            <a:ext cx="1451428" cy="1391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88" y="0"/>
                </a:lnTo>
                <a:lnTo>
                  <a:pt x="4588" y="16959"/>
                </a:lnTo>
                <a:lnTo>
                  <a:pt x="21600" y="16959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eme Office">
  <a:themeElements>
    <a:clrScheme name="The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eme Offic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The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eme Office">
  <a:themeElements>
    <a:clrScheme name="The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eme Offic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The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